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5"/>
  </p:notesMasterIdLst>
  <p:sldIdLst>
    <p:sldId id="332" r:id="rId5"/>
    <p:sldId id="268" r:id="rId6"/>
    <p:sldId id="298" r:id="rId7"/>
    <p:sldId id="310" r:id="rId8"/>
    <p:sldId id="314" r:id="rId9"/>
    <p:sldId id="313" r:id="rId10"/>
    <p:sldId id="292" r:id="rId11"/>
    <p:sldId id="281" r:id="rId12"/>
    <p:sldId id="333" r:id="rId13"/>
    <p:sldId id="334" r:id="rId14"/>
    <p:sldId id="335" r:id="rId15"/>
    <p:sldId id="336" r:id="rId16"/>
    <p:sldId id="337" r:id="rId17"/>
    <p:sldId id="338" r:id="rId18"/>
    <p:sldId id="309" r:id="rId19"/>
    <p:sldId id="315" r:id="rId20"/>
    <p:sldId id="323" r:id="rId21"/>
    <p:sldId id="325" r:id="rId22"/>
    <p:sldId id="317" r:id="rId23"/>
    <p:sldId id="324" r:id="rId24"/>
    <p:sldId id="326" r:id="rId25"/>
    <p:sldId id="329" r:id="rId26"/>
    <p:sldId id="320" r:id="rId27"/>
    <p:sldId id="322" r:id="rId28"/>
    <p:sldId id="302" r:id="rId29"/>
    <p:sldId id="331" r:id="rId30"/>
    <p:sldId id="319" r:id="rId31"/>
    <p:sldId id="279" r:id="rId32"/>
    <p:sldId id="316" r:id="rId33"/>
    <p:sldId id="32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24AC3-F776-4B6E-BA60-0DA7D0B52603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8B03C-F0A4-461B-915E-70399B467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22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Region Västernorrland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Sundsvalls kommun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Mittuniversitetet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Folkhögskolor och studieförbund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Verksamma inom litteraturområdet</a:t>
            </a:r>
          </a:p>
          <a:p>
            <a:pPr marL="0" indent="0">
              <a:buNone/>
            </a:pPr>
            <a:r>
              <a:rPr lang="sv-SE" sz="1200" dirty="0">
                <a:cs typeface="Calibri"/>
              </a:rPr>
              <a:t>Bibliotek i övriga kommuner</a:t>
            </a:r>
            <a:endParaRPr lang="sv-SE" sz="1200" dirty="0">
              <a:ea typeface="+mn-lt"/>
              <a:cs typeface="+mn-lt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8B03C-F0A4-461B-915E-70399B46720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75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Fokusår</a:t>
            </a:r>
            <a:r>
              <a:rPr lang="sv-SE" dirty="0"/>
              <a:t> i </a:t>
            </a:r>
            <a:r>
              <a:rPr lang="sv-SE" dirty="0" err="1"/>
              <a:t>vänkommun</a:t>
            </a:r>
            <a:endParaRPr lang="sv-SE" dirty="0"/>
          </a:p>
          <a:p>
            <a:r>
              <a:rPr lang="sv-SE" dirty="0"/>
              <a:t>Formas tillsammans med de </a:t>
            </a:r>
            <a:r>
              <a:rPr lang="sv-SE" dirty="0" err="1"/>
              <a:t>intitiativ</a:t>
            </a:r>
            <a:r>
              <a:rPr lang="sv-SE" dirty="0"/>
              <a:t> som tas i kommunen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8B03C-F0A4-461B-915E-70399B46720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66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Region Västernorrland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Sundsvalls kommun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Mittuniversitetet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Folkhögskolor och studieförbund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Verksamma inom litteraturområdet</a:t>
            </a:r>
          </a:p>
          <a:p>
            <a:pPr marL="0" indent="0">
              <a:buNone/>
            </a:pPr>
            <a:r>
              <a:rPr lang="sv-SE" sz="1200" dirty="0">
                <a:cs typeface="Calibri"/>
              </a:rPr>
              <a:t>Bibliotek i övriga kommuner</a:t>
            </a:r>
            <a:endParaRPr lang="sv-SE" sz="1200" dirty="0">
              <a:ea typeface="+mn-lt"/>
              <a:cs typeface="+mn-lt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8B03C-F0A4-461B-915E-70399B46720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07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Region Västernorrland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Sundsvalls kommun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Mittuniversitetet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Folkhögskolor och studieförbund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Verksamma inom litteraturområdet</a:t>
            </a:r>
          </a:p>
          <a:p>
            <a:pPr marL="0" indent="0">
              <a:buNone/>
            </a:pPr>
            <a:r>
              <a:rPr lang="sv-SE" sz="1200" dirty="0">
                <a:cs typeface="Calibri"/>
              </a:rPr>
              <a:t>Bibliotek i övriga kommuner</a:t>
            </a:r>
            <a:endParaRPr lang="sv-SE" sz="1200" dirty="0">
              <a:ea typeface="+mn-lt"/>
              <a:cs typeface="+mn-lt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8B03C-F0A4-461B-915E-70399B46720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11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Region Västernorrland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Sundsvalls kommun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Mittuniversitetet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Folkhögskolor och studieförbund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Verksamma inom litteraturområdet</a:t>
            </a:r>
          </a:p>
          <a:p>
            <a:pPr marL="0" indent="0">
              <a:buNone/>
            </a:pPr>
            <a:r>
              <a:rPr lang="sv-SE" sz="1200" dirty="0">
                <a:cs typeface="Calibri"/>
              </a:rPr>
              <a:t>Bibliotek i övriga kommuner</a:t>
            </a:r>
            <a:endParaRPr lang="sv-SE" sz="1200" dirty="0">
              <a:ea typeface="+mn-lt"/>
              <a:cs typeface="+mn-lt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8B03C-F0A4-461B-915E-70399B46720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37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Region Västernorrland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Sundsvalls kommun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Mittuniversitetet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Folkhögskolor och studieförbund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Verksamma inom litteraturområdet</a:t>
            </a:r>
          </a:p>
          <a:p>
            <a:pPr marL="0" indent="0">
              <a:buNone/>
            </a:pPr>
            <a:r>
              <a:rPr lang="sv-SE" sz="1200" dirty="0">
                <a:cs typeface="Calibri"/>
              </a:rPr>
              <a:t>Bibliotek i övriga kommuner</a:t>
            </a:r>
            <a:endParaRPr lang="sv-SE" sz="1200" dirty="0">
              <a:ea typeface="+mn-lt"/>
              <a:cs typeface="+mn-lt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8B03C-F0A4-461B-915E-70399B4672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36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Region Västernorrland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Sundsvalls kommun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Mittuniversitetet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Folkhögskolor och studieförbund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Verksamma inom litteraturområdet</a:t>
            </a:r>
          </a:p>
          <a:p>
            <a:pPr marL="0" indent="0">
              <a:buNone/>
            </a:pPr>
            <a:r>
              <a:rPr lang="sv-SE" sz="1200" dirty="0">
                <a:cs typeface="Calibri"/>
              </a:rPr>
              <a:t>Bibliotek i övriga kommuner</a:t>
            </a:r>
            <a:endParaRPr lang="sv-SE" sz="1200" dirty="0">
              <a:ea typeface="+mn-lt"/>
              <a:cs typeface="+mn-lt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8B03C-F0A4-461B-915E-70399B46720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225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Region Västernorrland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Sundsvalls kommun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Mittuniversitetet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Folkhögskolor och studieförbund</a:t>
            </a:r>
          </a:p>
          <a:p>
            <a:pPr marL="0" indent="0">
              <a:buNone/>
            </a:pPr>
            <a:r>
              <a:rPr lang="sv-SE" sz="1200" dirty="0">
                <a:ea typeface="+mn-lt"/>
                <a:cs typeface="+mn-lt"/>
              </a:rPr>
              <a:t>Verksamma inom litteraturområdet</a:t>
            </a:r>
          </a:p>
          <a:p>
            <a:pPr marL="0" indent="0">
              <a:buNone/>
            </a:pPr>
            <a:r>
              <a:rPr lang="sv-SE" sz="1200" dirty="0">
                <a:cs typeface="Calibri"/>
              </a:rPr>
              <a:t>Bibliotek i övriga kommuner</a:t>
            </a:r>
            <a:endParaRPr lang="sv-SE" sz="1200" dirty="0">
              <a:ea typeface="+mn-lt"/>
              <a:cs typeface="+mn-lt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8B03C-F0A4-461B-915E-70399B46720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71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74AC0E-1159-4732-9CF1-72C3440D1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8887EB-78EC-4572-B7A2-D7C63107B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0B9BE-F804-48C6-8BCD-12935F86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D33-E38B-478F-9E09-B5FF939666B8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7398D5-28B1-4D9A-99AF-3BE8AF38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F066C3-8C80-4305-8C9E-F73421B6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BF1A-E363-4180-A6CE-93B277013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82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9347C-D74B-4EFF-B9B8-EDA73348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AB5347F-FFCE-477E-B2F2-E4659B98A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3E8CEC-26F4-4E27-9B0D-15197DC9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D33-E38B-478F-9E09-B5FF939666B8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D1F393-875B-4ED7-AB62-13054E30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AB31F0-DE11-4ACC-9821-75F0FFBB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BF1A-E363-4180-A6CE-93B277013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49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D35583-815B-4075-B174-6148428F6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8BE119D-FCAB-427C-89A2-F2F1FC9EC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BCC12E-5041-4CE1-9652-A5604E92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D33-E38B-478F-9E09-B5FF939666B8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8932F7-C058-44B3-AA88-8A81C5BD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38799B-F76A-43D8-9DE8-3284903F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BF1A-E363-4180-A6CE-93B277013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343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92A24-BF54-449F-8599-B67D1A63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FCF070-0807-4273-B7A0-F1EB8A99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AD8F1B-979A-40DC-B1FA-9E745922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D33-E38B-478F-9E09-B5FF939666B8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05BFFD-6FD9-4503-AA78-6326343C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E2063C-FFFA-4252-B967-69E81A5C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BF1A-E363-4180-A6CE-93B277013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55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41D232-807B-441D-8A70-01B8602A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D44444-F042-43A7-BF16-250AA0CAE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B6A8D9-6C5D-4257-9944-C3643C28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D33-E38B-478F-9E09-B5FF939666B8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6C668D-64D7-43C6-9F16-905F10F5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00746B-58B1-41B6-9FC1-6C04F237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BF1A-E363-4180-A6CE-93B277013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49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7367B8-7282-4977-B729-FDA269AC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3A47C3-55CF-48ED-BE55-CABE61516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84D142-EE2D-49AF-A9B3-A122D972E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2D82B3C-E1FF-437E-BABD-1526CFF9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D33-E38B-478F-9E09-B5FF939666B8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A8B62F-F6AF-4281-94AF-D9555618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322D22B-7FCA-4B7D-A36F-7C849E02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BF1A-E363-4180-A6CE-93B277013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57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DBF35-2104-481A-BFAE-730D4D47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4E3529-B426-46C7-93E5-8B9B27C3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FB8D7D-826D-48FE-BD23-6ECED86B0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47FB00-1947-4EA8-B458-3FB53F4A5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D8F700-5184-4E3E-9702-E1772EB24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973FA52-5B56-41AD-BDC9-B49D8BF3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D33-E38B-478F-9E09-B5FF939666B8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2B60CC5-28E5-4F6B-A1C1-E244438F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81C38E2-1C4A-4892-9309-52E0C07D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BF1A-E363-4180-A6CE-93B277013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3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A5DD44-BDD1-4DEB-9134-1A2ABA49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E199BBB-B05D-4775-9558-CF85DCE4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D33-E38B-478F-9E09-B5FF939666B8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041C875-0F2C-4093-9690-CBDFC47C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85C9B4-31B1-448B-8595-ED1CA71E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BF1A-E363-4180-A6CE-93B277013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67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5ECD4E0-FDF5-4C1D-BC9C-7D1BD9E7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D33-E38B-478F-9E09-B5FF939666B8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19F383E-C420-4159-9340-892560C2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373959-C161-407E-9119-FCD1180C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BF1A-E363-4180-A6CE-93B277013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05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AA4590-87BC-4EC7-AFF8-64933A16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CE5AD4-D4B7-4253-AF1C-3418502D8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455920-D99D-4114-9A93-8856FF158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F31CDCD-1234-4882-AFF0-488FF682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D33-E38B-478F-9E09-B5FF939666B8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8559039-81B0-4DD9-A8F6-727C6EBA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3EF4CA2-00D5-4855-A0D2-98370442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BF1A-E363-4180-A6CE-93B277013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702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51F658-16B7-47E9-9A39-84DE4A3E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E98CA32-05FC-450F-8C95-F1E391447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4B8C13-792F-4410-B661-3016D061F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957D3D6-108F-4463-9162-6003E8EB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D33-E38B-478F-9E09-B5FF939666B8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56FAD3-3EB1-4BD1-911B-0955E23F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35FC92C-A477-4BE9-806D-DEE322B9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BF1A-E363-4180-A6CE-93B277013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36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F545920-66C2-4D30-88E4-F5CA3A1F3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ED0EEE-BC8A-4BD5-91E4-B47CCD30B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34C6ED-C9FC-4557-A7D6-6D36E7325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CD33-E38B-478F-9E09-B5FF939666B8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8D07FE-DDB3-4128-B355-6322EEBBF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8C040C-042C-4AFB-8BA6-FEEA4DA10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8BF1A-E363-4180-A6CE-93B277013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25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design, Teckensnitt, grafisk design&#10;&#10;Automatiskt genererad beskrivning">
            <a:extLst>
              <a:ext uri="{FF2B5EF4-FFF2-40B4-BE49-F238E27FC236}">
                <a16:creationId xmlns:a16="http://schemas.microsoft.com/office/drawing/2014/main" id="{6F7EFE61-6DFA-A309-4BD1-784E5B666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357037"/>
            <a:ext cx="10905066" cy="41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81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Människoansikte, klädsel, person&#10;&#10;Automatiskt genererad beskrivning">
            <a:extLst>
              <a:ext uri="{FF2B5EF4-FFF2-40B4-BE49-F238E27FC236}">
                <a16:creationId xmlns:a16="http://schemas.microsoft.com/office/drawing/2014/main" id="{31F4A9D1-6321-9AD7-B4E6-A8720FEFA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r="-1" b="-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8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Människoansikte, klädsel, affisch&#10;&#10;Automatiskt genererad beskrivning">
            <a:extLst>
              <a:ext uri="{FF2B5EF4-FFF2-40B4-BE49-F238E27FC236}">
                <a16:creationId xmlns:a16="http://schemas.microsoft.com/office/drawing/2014/main" id="{998BE5E6-1009-607B-9C94-D43819B6C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r="-1" b="-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Människoansikte, klädsel, leende&#10;&#10;Automatiskt genererad beskrivning">
            <a:extLst>
              <a:ext uri="{FF2B5EF4-FFF2-40B4-BE49-F238E27FC236}">
                <a16:creationId xmlns:a16="http://schemas.microsoft.com/office/drawing/2014/main" id="{7E9B0B29-4ED8-8DF6-8C7F-93C06B0D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r="-1" b="-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1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Människoansikte, klädsel, leende&#10;&#10;Automatiskt genererad beskrivning">
            <a:extLst>
              <a:ext uri="{FF2B5EF4-FFF2-40B4-BE49-F238E27FC236}">
                <a16:creationId xmlns:a16="http://schemas.microsoft.com/office/drawing/2014/main" id="{175C5CFF-F2C0-90E0-C732-9302B5F07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r="-1" b="-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tshållare för innehåll 4" descr="En bild som visar text, design, Teckensnitt, grafisk design&#10;&#10;Automatiskt genererad beskrivning">
            <a:extLst>
              <a:ext uri="{FF2B5EF4-FFF2-40B4-BE49-F238E27FC236}">
                <a16:creationId xmlns:a16="http://schemas.microsoft.com/office/drawing/2014/main" id="{D2DB06F3-48EC-0C4B-5178-5ECDF4BF9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r="16222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BEC5C2B-6DF6-FD99-76AF-EC4EC8FD2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sv-SE" sz="5200">
              <a:solidFill>
                <a:srgbClr val="FFFFFF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85FA381-6A2E-B45D-75B0-B5C8410DF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0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-1248220"/>
            <a:ext cx="7093839" cy="7093839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24172"/>
            <a:ext cx="10515600" cy="21401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sv-SE" sz="4400" b="1" dirty="0"/>
              <a:t>Västernorrlands litteraturfestival</a:t>
            </a:r>
          </a:p>
          <a:p>
            <a:pPr marL="0" indent="0" algn="ctr">
              <a:buNone/>
            </a:pPr>
            <a:r>
              <a:rPr lang="sv-SE" sz="4400" b="1" dirty="0"/>
              <a:t>Timrå 2024</a:t>
            </a:r>
          </a:p>
          <a:p>
            <a:pPr marL="0" indent="0" algn="ctr">
              <a:buNone/>
            </a:pPr>
            <a:r>
              <a:rPr lang="sv-SE" sz="4400" b="1" dirty="0"/>
              <a:t>18-31 oktober</a:t>
            </a:r>
            <a:endParaRPr lang="sv-SE" sz="800" b="1" dirty="0"/>
          </a:p>
          <a:p>
            <a:pPr marL="0" indent="0" algn="ctr">
              <a:buNone/>
            </a:pPr>
            <a:endParaRPr lang="sv-SE" sz="800" b="1" dirty="0"/>
          </a:p>
          <a:p>
            <a:pPr marL="0" indent="0" algn="ctr">
              <a:buNone/>
            </a:pPr>
            <a:endParaRPr lang="sv-SE" sz="4400" b="1" dirty="0"/>
          </a:p>
          <a:p>
            <a:pPr marL="0" indent="0">
              <a:buNone/>
            </a:pPr>
            <a:endParaRPr lang="sv-SE" sz="4000" dirty="0"/>
          </a:p>
          <a:p>
            <a:pPr marL="0" indent="0">
              <a:buNone/>
            </a:pPr>
            <a:r>
              <a:rPr lang="sv-SE" sz="4000" dirty="0"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73146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867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660"/>
            <a:ext cx="10642600" cy="57183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000" b="1" dirty="0"/>
              <a:t>Västernorrlands litteraturfestival Sundsvall 2023</a:t>
            </a:r>
            <a:endParaRPr lang="sv-SE" sz="4000" dirty="0"/>
          </a:p>
          <a:p>
            <a:pPr marL="0" indent="0">
              <a:buNone/>
            </a:pPr>
            <a:r>
              <a:rPr lang="sv-SE" sz="2000" dirty="0"/>
              <a:t>Mikael Niemi, Kristina Sandberg, Åsa Wikforss, Nina Hemmingsson, Monica Fagerholm mfl.</a:t>
            </a:r>
          </a:p>
          <a:p>
            <a:pPr marL="0" indent="0">
              <a:buNone/>
            </a:pPr>
            <a:r>
              <a:rPr lang="sv-SE" sz="2000" b="1" dirty="0">
                <a:cs typeface="Calibri" panose="020F0502020204030204"/>
              </a:rPr>
              <a:t>Ca 1500 besökare  32 programpunkter   Nådde målgrupper   Synliggjorde litteratur som konstform   Stärkta regionala och nationella nätverk  Ökat intresse för litteraturarrangemang   Regional arena</a:t>
            </a:r>
          </a:p>
          <a:p>
            <a:pPr marL="0" indent="0">
              <a:buNone/>
            </a:pPr>
            <a:r>
              <a:rPr lang="sv-SE" sz="2000" b="1" dirty="0">
                <a:cs typeface="Calibri" panose="020F0502020204030204"/>
              </a:rPr>
              <a:t>Tema Framtid</a:t>
            </a:r>
          </a:p>
          <a:p>
            <a:pPr marL="0" indent="0">
              <a:buNone/>
            </a:pPr>
            <a:r>
              <a:rPr lang="sv-SE" sz="2000" dirty="0"/>
              <a:t>Litteraturscen och spår med skrivarworkshops </a:t>
            </a:r>
          </a:p>
          <a:p>
            <a:pPr marL="0" indent="0">
              <a:buNone/>
            </a:pPr>
            <a:r>
              <a:rPr lang="sv-SE" sz="2000" dirty="0" err="1"/>
              <a:t>Masterclass</a:t>
            </a:r>
            <a:r>
              <a:rPr lang="sv-SE" sz="2000" dirty="0"/>
              <a:t> för författare </a:t>
            </a:r>
          </a:p>
          <a:p>
            <a:pPr marL="0" indent="0">
              <a:buNone/>
            </a:pPr>
            <a:r>
              <a:rPr lang="sv-SE" sz="2000" dirty="0"/>
              <a:t>Hubb Mittlitt på Mittuniversitetet</a:t>
            </a:r>
          </a:p>
          <a:p>
            <a:pPr marL="0" indent="0">
              <a:buNone/>
            </a:pPr>
            <a:r>
              <a:rPr lang="sv-SE" sz="2000" dirty="0"/>
              <a:t>Höstlovsaktiviteter på Sundsvalls bibliotek</a:t>
            </a:r>
          </a:p>
          <a:p>
            <a:pPr marL="0" indent="0">
              <a:buNone/>
            </a:pPr>
            <a:r>
              <a:rPr lang="sv-SE" sz="2000" dirty="0"/>
              <a:t>Internationellt webbinarium, AIRY arbetarlitteratur </a:t>
            </a:r>
          </a:p>
          <a:p>
            <a:pPr marL="0" indent="0">
              <a:buNone/>
            </a:pPr>
            <a:r>
              <a:rPr lang="sv-SE" sz="2000" dirty="0" err="1"/>
              <a:t>Mittlitts</a:t>
            </a:r>
            <a:r>
              <a:rPr lang="sv-SE" sz="2000" dirty="0"/>
              <a:t> klassiker 2023, Fahrenheit 451</a:t>
            </a:r>
          </a:p>
          <a:p>
            <a:pPr marL="0" indent="0">
              <a:buNone/>
            </a:pPr>
            <a:r>
              <a:rPr lang="sv-SE" sz="2000" dirty="0"/>
              <a:t>Röster från Sundsvall, avslutningsföreställning</a:t>
            </a:r>
          </a:p>
          <a:p>
            <a:pPr marL="0" indent="0">
              <a:buNone/>
            </a:pPr>
            <a:r>
              <a:rPr lang="sv-SE" sz="2000" dirty="0"/>
              <a:t>Livesändningar av författarsamtal, mångspråk</a:t>
            </a:r>
          </a:p>
          <a:p>
            <a:pPr marL="0" indent="0">
              <a:buNone/>
            </a:pPr>
            <a:r>
              <a:rPr lang="sv-SE" sz="2000" dirty="0"/>
              <a:t>Konferens Demokrati och yttrandefrihet</a:t>
            </a:r>
          </a:p>
          <a:p>
            <a:pPr marL="0" indent="0">
              <a:buNone/>
            </a:pPr>
            <a:endParaRPr lang="sv-SE" sz="4400" dirty="0"/>
          </a:p>
          <a:p>
            <a:pPr marL="0" indent="0">
              <a:buNone/>
            </a:pPr>
            <a:endParaRPr lang="sv-SE" sz="18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sv-SE" sz="1400" dirty="0">
              <a:ea typeface="+mn-lt"/>
              <a:cs typeface="+mn-lt"/>
            </a:endParaRPr>
          </a:p>
          <a:p>
            <a:endParaRPr lang="sv-SE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81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430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660"/>
            <a:ext cx="10642600" cy="57183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400" b="1" dirty="0"/>
              <a:t>Västernorrlands litteraturfestival Timrå 2024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Datum: 18-31 oktober</a:t>
            </a:r>
          </a:p>
          <a:p>
            <a:pPr marL="0" indent="0">
              <a:buNone/>
            </a:pPr>
            <a:r>
              <a:rPr lang="sv-SE" sz="1800" dirty="0"/>
              <a:t>Tema: Förändring</a:t>
            </a:r>
          </a:p>
          <a:p>
            <a:pPr marL="0" indent="0">
              <a:buNone/>
            </a:pPr>
            <a:r>
              <a:rPr lang="sv-SE" sz="1800" dirty="0"/>
              <a:t>En festival i mikroformat med liten budget och personalresurser som sätter ramarna</a:t>
            </a:r>
          </a:p>
          <a:p>
            <a:pPr marL="0" indent="0">
              <a:buNone/>
            </a:pPr>
            <a:r>
              <a:rPr lang="sv-SE" sz="1800" dirty="0"/>
              <a:t>Synliggöra det som redan görs</a:t>
            </a:r>
          </a:p>
          <a:p>
            <a:pPr marL="0" indent="0">
              <a:buNone/>
            </a:pPr>
            <a:r>
              <a:rPr lang="sv-SE" sz="1800" dirty="0"/>
              <a:t>Smarta samarbeten där vi bygger vidare på det som gjorts tidigare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Spår: </a:t>
            </a:r>
          </a:p>
          <a:p>
            <a:pPr marL="0" indent="0">
              <a:buNone/>
            </a:pPr>
            <a:r>
              <a:rPr lang="sv-SE" sz="1800" dirty="0"/>
              <a:t>Poesi och berättande</a:t>
            </a:r>
          </a:p>
          <a:p>
            <a:pPr marL="0" indent="0">
              <a:buNone/>
            </a:pPr>
            <a:r>
              <a:rPr lang="sv-SE" sz="1800" dirty="0"/>
              <a:t>Eget skapande</a:t>
            </a:r>
          </a:p>
          <a:p>
            <a:pPr marL="0" indent="0">
              <a:buNone/>
            </a:pPr>
            <a:r>
              <a:rPr lang="sv-SE" sz="1800" dirty="0"/>
              <a:t>Demokrati och yttrandefrihet</a:t>
            </a:r>
          </a:p>
          <a:p>
            <a:pPr marL="0" indent="0">
              <a:buNone/>
            </a:pPr>
            <a:r>
              <a:rPr lang="sv-SE" sz="1800" dirty="0"/>
              <a:t>Sapmi</a:t>
            </a:r>
          </a:p>
          <a:p>
            <a:pPr marL="0" indent="0">
              <a:buNone/>
            </a:pPr>
            <a:r>
              <a:rPr lang="sv-SE" sz="1800" dirty="0"/>
              <a:t>En bygd i förändring, Timrås historia </a:t>
            </a:r>
          </a:p>
          <a:p>
            <a:pPr marL="0" indent="0">
              <a:buNone/>
            </a:pPr>
            <a:r>
              <a:rPr lang="sv-SE" sz="1800" dirty="0"/>
              <a:t>Förändring som samhällsomvandling, makten att förändra sitt eget liv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4400" dirty="0"/>
          </a:p>
          <a:p>
            <a:pPr marL="0" indent="0">
              <a:buNone/>
            </a:pPr>
            <a:endParaRPr lang="sv-SE" sz="18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sv-SE" sz="1400" dirty="0">
              <a:ea typeface="+mn-lt"/>
              <a:cs typeface="+mn-lt"/>
            </a:endParaRPr>
          </a:p>
          <a:p>
            <a:endParaRPr lang="sv-SE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736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67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758"/>
            <a:ext cx="10515600" cy="53712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000" b="1" dirty="0"/>
              <a:t>Organisation Mittlitt 2024</a:t>
            </a:r>
            <a:endParaRPr lang="sv-SE" sz="4000" b="1" dirty="0">
              <a:cs typeface="Calibri"/>
            </a:endParaRPr>
          </a:p>
          <a:p>
            <a:pPr marL="0" indent="0">
              <a:buNone/>
            </a:pPr>
            <a:r>
              <a:rPr lang="sv-SE" sz="1600" b="1" dirty="0">
                <a:cs typeface="Calibri"/>
              </a:rPr>
              <a:t>Styrgrupp</a:t>
            </a:r>
          </a:p>
          <a:p>
            <a:pPr marL="0" indent="0">
              <a:buNone/>
            </a:pPr>
            <a:r>
              <a:rPr lang="sv-SE" sz="1600" b="1" dirty="0">
                <a:cs typeface="Calibri"/>
              </a:rPr>
              <a:t>Projektgrupp</a:t>
            </a:r>
          </a:p>
          <a:p>
            <a:pPr marL="0" indent="0">
              <a:buNone/>
            </a:pPr>
            <a:r>
              <a:rPr lang="en-US" sz="1600" b="1" dirty="0">
                <a:ea typeface="+mn-lt"/>
                <a:cs typeface="+mn-lt"/>
              </a:rPr>
              <a:t>Externa </a:t>
            </a:r>
            <a:r>
              <a:rPr lang="en-US" sz="1600" b="1" dirty="0" err="1">
                <a:ea typeface="+mn-lt"/>
                <a:cs typeface="+mn-lt"/>
              </a:rPr>
              <a:t>samarbetspartner</a:t>
            </a:r>
            <a:endParaRPr lang="sv-SE" sz="1600" b="1" dirty="0">
              <a:cs typeface="Calibri"/>
            </a:endParaRPr>
          </a:p>
          <a:p>
            <a:pPr marL="0" indent="0">
              <a:buNone/>
            </a:pPr>
            <a:r>
              <a:rPr lang="sv-SE" sz="1600" b="1" dirty="0">
                <a:cs typeface="Calibri"/>
              </a:rPr>
              <a:t>Samordning kommunikation, marknadsföring, webb, sociala medier</a:t>
            </a:r>
          </a:p>
          <a:p>
            <a:pPr marL="0" indent="0">
              <a:buNone/>
            </a:pPr>
            <a:endParaRPr lang="sv-SE" sz="800" b="1" dirty="0">
              <a:cs typeface="Calibri"/>
            </a:endParaRPr>
          </a:p>
          <a:p>
            <a:r>
              <a:rPr lang="sv-SE" sz="1400" dirty="0">
                <a:cs typeface="Calibri"/>
              </a:rPr>
              <a:t>Region Västernorrland: Litteratur Västernorrland, Regionbibliotek Västernorrland, </a:t>
            </a:r>
          </a:p>
          <a:p>
            <a:pPr marL="0" indent="0">
              <a:buNone/>
            </a:pPr>
            <a:r>
              <a:rPr lang="sv-SE" sz="1400" dirty="0">
                <a:ea typeface="+mn-lt"/>
                <a:cs typeface="Calibri"/>
              </a:rPr>
              <a:t>      Ålsta, Hola och Örnsköldsviks folkhögskola</a:t>
            </a:r>
            <a:endParaRPr lang="en-US" sz="1400" dirty="0">
              <a:ea typeface="+mn-lt"/>
              <a:cs typeface="+mn-lt"/>
            </a:endParaRPr>
          </a:p>
          <a:p>
            <a:r>
              <a:rPr lang="sv-SE" sz="1400" dirty="0">
                <a:cs typeface="Calibri"/>
              </a:rPr>
              <a:t>Timrå kommun: Kultur och bibliotek </a:t>
            </a:r>
          </a:p>
          <a:p>
            <a:pPr marL="0" indent="0">
              <a:buNone/>
            </a:pPr>
            <a:r>
              <a:rPr lang="sv-SE" sz="1400" dirty="0">
                <a:cs typeface="Calibri"/>
              </a:rPr>
              <a:t>      (Ev. utbildning, integration, näringsliv, besöksnäring)</a:t>
            </a:r>
          </a:p>
          <a:p>
            <a:r>
              <a:rPr lang="sv-SE" sz="1400" dirty="0">
                <a:ea typeface="+mn-lt"/>
                <a:cs typeface="Calibri"/>
              </a:rPr>
              <a:t>Söråker Folkets Hus</a:t>
            </a:r>
          </a:p>
          <a:p>
            <a:r>
              <a:rPr lang="sv-SE" sz="1400" dirty="0">
                <a:ea typeface="+mn-lt"/>
                <a:cs typeface="Calibri"/>
              </a:rPr>
              <a:t>Mittuniversitetet</a:t>
            </a:r>
          </a:p>
          <a:p>
            <a:endParaRPr lang="sv-SE" sz="1400" b="1" dirty="0">
              <a:ea typeface="+mn-lt"/>
              <a:cs typeface="Calibri"/>
            </a:endParaRPr>
          </a:p>
          <a:p>
            <a:pPr marL="0" indent="0">
              <a:buNone/>
            </a:pPr>
            <a:r>
              <a:rPr lang="en-US" sz="1400" b="1" dirty="0" err="1">
                <a:ea typeface="+mn-lt"/>
                <a:cs typeface="+mn-lt"/>
              </a:rPr>
              <a:t>Samarbetspartners</a:t>
            </a:r>
            <a:endParaRPr lang="en-US" sz="1400" b="1" dirty="0">
              <a:ea typeface="+mn-lt"/>
              <a:cs typeface="+mn-lt"/>
            </a:endParaRPr>
          </a:p>
          <a:p>
            <a:r>
              <a:rPr lang="sv-SE" sz="1400" dirty="0">
                <a:cs typeface="Calibri"/>
              </a:rPr>
              <a:t>Föreningar, företag, verksamma inom litteraturområdet såsom; </a:t>
            </a:r>
            <a:r>
              <a:rPr lang="sv-SE" sz="1400" dirty="0">
                <a:ea typeface="+mn-lt"/>
                <a:cs typeface="Calibri"/>
              </a:rPr>
              <a:t>Ljustorps bygdegård, </a:t>
            </a:r>
          </a:p>
          <a:p>
            <a:pPr marL="0" indent="0">
              <a:buNone/>
            </a:pPr>
            <a:r>
              <a:rPr lang="sv-SE" sz="1400" dirty="0">
                <a:ea typeface="+mn-lt"/>
                <a:cs typeface="Calibri"/>
              </a:rPr>
              <a:t>      Noerthenaestie Västernorrlands Sameförening, Timrå IK</a:t>
            </a:r>
          </a:p>
          <a:p>
            <a:r>
              <a:rPr lang="sv-SE" sz="1400" dirty="0">
                <a:ea typeface="+mn-lt"/>
                <a:cs typeface="+mn-lt"/>
              </a:rPr>
              <a:t>Bibliotek i övriga  kommuner</a:t>
            </a:r>
            <a:endParaRPr lang="sv-SE" sz="1400" dirty="0">
              <a:cs typeface="Calibri"/>
            </a:endParaRPr>
          </a:p>
          <a:p>
            <a:endParaRPr lang="sv-SE" sz="3200" dirty="0">
              <a:cs typeface="Calibri"/>
            </a:endParaRPr>
          </a:p>
          <a:p>
            <a:endParaRPr lang="sv-SE" sz="3200" dirty="0">
              <a:cs typeface="Calibri"/>
            </a:endParaRPr>
          </a:p>
          <a:p>
            <a:endParaRPr lang="sv-SE" sz="4400" dirty="0">
              <a:cs typeface="Calibri"/>
            </a:endParaRPr>
          </a:p>
          <a:p>
            <a:endParaRPr lang="sv-SE" sz="4000" dirty="0">
              <a:cs typeface="Calibri"/>
            </a:endParaRPr>
          </a:p>
          <a:p>
            <a:endParaRPr lang="sv-SE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055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67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758"/>
            <a:ext cx="10515600" cy="53712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000" b="1" dirty="0"/>
              <a:t>Styrgrupp Mittlitt 2024 </a:t>
            </a:r>
            <a:endParaRPr lang="sv-SE" sz="4000" b="1" dirty="0">
              <a:cs typeface="Calibri"/>
            </a:endParaRPr>
          </a:p>
          <a:p>
            <a:pPr marL="0" indent="0">
              <a:buNone/>
            </a:pPr>
            <a:r>
              <a:rPr lang="sv-SE" sz="1600" b="1" dirty="0">
                <a:cs typeface="Calibri"/>
              </a:rPr>
              <a:t>Organisation styrgrupp </a:t>
            </a:r>
          </a:p>
          <a:p>
            <a:endParaRPr lang="sv-SE" sz="1600" dirty="0">
              <a:cs typeface="Calibri"/>
            </a:endParaRPr>
          </a:p>
          <a:p>
            <a:r>
              <a:rPr lang="sv-SE" sz="1600" dirty="0">
                <a:cs typeface="Calibri"/>
              </a:rPr>
              <a:t>Region Västernorrland: </a:t>
            </a:r>
          </a:p>
          <a:p>
            <a:pPr marL="0" indent="0">
              <a:buNone/>
            </a:pPr>
            <a:r>
              <a:rPr lang="sv-SE" sz="1600" dirty="0">
                <a:cs typeface="Calibri"/>
              </a:rPr>
              <a:t>	Maria Oldenmark, Regional utveckling</a:t>
            </a:r>
          </a:p>
          <a:p>
            <a:pPr marL="0" indent="0">
              <a:buNone/>
            </a:pPr>
            <a:r>
              <a:rPr lang="sv-SE" sz="1600" dirty="0">
                <a:cs typeface="Calibri"/>
              </a:rPr>
              <a:t>	Cecilia Dahlbäck, Litteratur Västernorrland, </a:t>
            </a:r>
          </a:p>
          <a:p>
            <a:pPr marL="0" indent="0">
              <a:buNone/>
            </a:pPr>
            <a:r>
              <a:rPr lang="sv-SE" sz="1600" dirty="0">
                <a:cs typeface="Calibri"/>
              </a:rPr>
              <a:t>	Johanna Nord Ambrosson, Regionbibliotek Västernorrland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Calibri"/>
              </a:rPr>
              <a:t>	Annelie Haglund, Ålsta FHSK, (</a:t>
            </a:r>
            <a:r>
              <a:rPr lang="sv-SE" sz="1600" dirty="0" err="1">
                <a:ea typeface="+mn-lt"/>
                <a:cs typeface="Calibri"/>
              </a:rPr>
              <a:t>repr</a:t>
            </a:r>
            <a:r>
              <a:rPr lang="sv-SE" sz="1600" dirty="0">
                <a:ea typeface="+mn-lt"/>
                <a:cs typeface="Calibri"/>
              </a:rPr>
              <a:t>. Även Hola och Örnsköldsvik)</a:t>
            </a:r>
            <a:endParaRPr lang="en-US" sz="1600" dirty="0">
              <a:ea typeface="+mn-lt"/>
              <a:cs typeface="+mn-lt"/>
            </a:endParaRPr>
          </a:p>
          <a:p>
            <a:r>
              <a:rPr lang="sv-SE" sz="1600" dirty="0">
                <a:cs typeface="Calibri"/>
              </a:rPr>
              <a:t>Timrå kommun: Kristina Lindström, Kultur och fritid</a:t>
            </a:r>
          </a:p>
          <a:p>
            <a:r>
              <a:rPr lang="sv-SE" sz="1600" dirty="0">
                <a:ea typeface="+mn-lt"/>
                <a:cs typeface="Calibri"/>
              </a:rPr>
              <a:t>Söråker Folkets Hus: Christina </a:t>
            </a:r>
            <a:r>
              <a:rPr lang="sv-SE" sz="1600" dirty="0" err="1">
                <a:ea typeface="+mn-lt"/>
                <a:cs typeface="Calibri"/>
              </a:rPr>
              <a:t>Thonman</a:t>
            </a:r>
            <a:endParaRPr lang="sv-SE" sz="1600" dirty="0">
              <a:ea typeface="+mn-lt"/>
              <a:cs typeface="Calibri"/>
            </a:endParaRPr>
          </a:p>
          <a:p>
            <a:r>
              <a:rPr lang="sv-SE" sz="1600" dirty="0">
                <a:ea typeface="+mn-lt"/>
                <a:cs typeface="Calibri"/>
              </a:rPr>
              <a:t>Mittuniversitetet: Sofie Blombäck</a:t>
            </a:r>
          </a:p>
          <a:p>
            <a:endParaRPr lang="sv-SE" sz="1600" dirty="0">
              <a:ea typeface="+mn-lt"/>
              <a:cs typeface="Calibri"/>
            </a:endParaRPr>
          </a:p>
          <a:p>
            <a:endParaRPr lang="sv-SE" sz="800" b="1" dirty="0">
              <a:ea typeface="+mn-lt"/>
              <a:cs typeface="Calibri"/>
            </a:endParaRPr>
          </a:p>
          <a:p>
            <a:endParaRPr lang="sv-SE" sz="3200" dirty="0">
              <a:cs typeface="Calibri"/>
            </a:endParaRPr>
          </a:p>
          <a:p>
            <a:endParaRPr lang="sv-SE" sz="3200" dirty="0">
              <a:cs typeface="Calibri"/>
            </a:endParaRPr>
          </a:p>
          <a:p>
            <a:endParaRPr lang="sv-SE" sz="4400" dirty="0">
              <a:cs typeface="Calibri"/>
            </a:endParaRPr>
          </a:p>
          <a:p>
            <a:endParaRPr lang="sv-SE" sz="4000" dirty="0">
              <a:cs typeface="Calibri"/>
            </a:endParaRPr>
          </a:p>
          <a:p>
            <a:endParaRPr lang="sv-SE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74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DEF8CA-3E95-4CC2-A27D-5C3A0BB3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31846"/>
          </a:xfrm>
        </p:spPr>
        <p:txBody>
          <a:bodyPr>
            <a:normAutofit/>
          </a:bodyPr>
          <a:lstStyle/>
          <a:p>
            <a:r>
              <a:rPr lang="sv-SE" sz="3600" b="1" dirty="0"/>
              <a:t>Litteratur Västernorrland   Region Västernorrland</a:t>
            </a:r>
            <a:br>
              <a:rPr lang="sv-SE" b="1" dirty="0"/>
            </a:b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723B5A-4308-404B-A13D-4FFD7CA78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557"/>
            <a:ext cx="10515600" cy="462431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sv-SE" sz="2200" dirty="0"/>
              <a:t>Litteratur Västernorrland verkar för att långsiktigt stärka litteraturens ställning och främja intresset för litteratur som konstform, litterärt skapande och berättande i Västernorrland. </a:t>
            </a:r>
          </a:p>
          <a:p>
            <a:pPr marL="0" indent="0">
              <a:buNone/>
            </a:pPr>
            <a:r>
              <a:rPr lang="sv-SE" sz="2200" dirty="0"/>
              <a:t>Litteratur Västernorrland genomför strategiska insatser för stärkt struktur och samverkan, med syfte att bidra till ett varierat och rikt ekosystem för litteratur i hela regionen. </a:t>
            </a:r>
          </a:p>
          <a:p>
            <a:pPr marL="0" indent="0">
              <a:buNone/>
            </a:pPr>
            <a:r>
              <a:rPr lang="sv-SE" sz="2200" dirty="0"/>
              <a:t>Författare och andra litterära yrkesutövare som bor och är verksamma i länet är en prioriterad målgrupp. </a:t>
            </a:r>
          </a:p>
          <a:p>
            <a:endParaRPr lang="sv-SE" sz="2200" b="1" dirty="0"/>
          </a:p>
          <a:p>
            <a:r>
              <a:rPr lang="sv-SE" sz="2400" b="1" dirty="0"/>
              <a:t>Mittlitt </a:t>
            </a:r>
            <a:r>
              <a:rPr lang="sv-SE" sz="2400" dirty="0"/>
              <a:t>Västernorrlands litteraturfestival, varje höst i en av länets kommuner, v.43-44. </a:t>
            </a:r>
          </a:p>
          <a:p>
            <a:r>
              <a:rPr lang="sv-SE" sz="2400" b="1" dirty="0"/>
              <a:t>Branschdag litteratur </a:t>
            </a:r>
            <a:r>
              <a:rPr lang="sv-SE" sz="2400" dirty="0"/>
              <a:t>Mötesplats för verksamma inom litteraturområdet i Västernorrland.</a:t>
            </a:r>
          </a:p>
          <a:p>
            <a:r>
              <a:rPr lang="sv-SE" sz="2400" b="1" dirty="0"/>
              <a:t>Resurser för författare </a:t>
            </a:r>
            <a:r>
              <a:rPr lang="sv-SE" sz="2400" dirty="0"/>
              <a:t>Stipendier och uppdrag samt fortbildning, workshops och träffar.</a:t>
            </a:r>
          </a:p>
          <a:p>
            <a:r>
              <a:rPr lang="sv-SE" sz="2400" b="1" dirty="0"/>
              <a:t>AIRY</a:t>
            </a:r>
            <a:r>
              <a:rPr lang="sv-SE" sz="2400" dirty="0"/>
              <a:t> Literature, residens i arbetarlitteratur, Hola folkhögskola.</a:t>
            </a:r>
          </a:p>
          <a:p>
            <a:r>
              <a:rPr lang="sv-SE" sz="2400" b="1" dirty="0" err="1"/>
              <a:t>Littscen</a:t>
            </a:r>
            <a:r>
              <a:rPr lang="sv-SE" sz="2400" dirty="0"/>
              <a:t> </a:t>
            </a:r>
            <a:r>
              <a:rPr lang="sv-SE" sz="2400" b="1" dirty="0"/>
              <a:t>Västernorrland </a:t>
            </a:r>
            <a:r>
              <a:rPr lang="sv-SE" sz="2400" dirty="0"/>
              <a:t>Arrangörer av litterära evenemang, nätverk och samverkan.</a:t>
            </a:r>
          </a:p>
          <a:p>
            <a:r>
              <a:rPr lang="sv-SE" sz="2400" b="1" dirty="0"/>
              <a:t>Författarnätverk </a:t>
            </a:r>
            <a:r>
              <a:rPr lang="sv-SE" sz="2400" dirty="0"/>
              <a:t>Författare i regionen samt nätverk för barn- och ungdomsförfattare.</a:t>
            </a:r>
          </a:p>
          <a:p>
            <a:r>
              <a:rPr lang="sv-SE" sz="2400" b="1" dirty="0"/>
              <a:t>Unga skrivare </a:t>
            </a:r>
            <a:r>
              <a:rPr lang="sv-SE" sz="2400" dirty="0"/>
              <a:t>Regionalt nätverk för unga 13-25 år.</a:t>
            </a:r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1403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67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758"/>
            <a:ext cx="10515600" cy="53712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000" b="1" dirty="0"/>
              <a:t>Projektgrupp Mittlitt 2024</a:t>
            </a:r>
            <a:endParaRPr lang="sv-SE" sz="4000" b="1" dirty="0">
              <a:cs typeface="Calibri"/>
            </a:endParaRPr>
          </a:p>
          <a:p>
            <a:pPr marL="0" indent="0">
              <a:buNone/>
            </a:pPr>
            <a:r>
              <a:rPr lang="sv-SE" sz="1600" b="1" dirty="0">
                <a:cs typeface="Calibri"/>
              </a:rPr>
              <a:t>Organisation projektgrupp</a:t>
            </a:r>
          </a:p>
          <a:p>
            <a:pPr marL="0" indent="0">
              <a:buNone/>
            </a:pPr>
            <a:endParaRPr lang="sv-SE" sz="1600" b="1" dirty="0">
              <a:cs typeface="Calibri"/>
            </a:endParaRPr>
          </a:p>
          <a:p>
            <a:r>
              <a:rPr lang="sv-SE" sz="1600" dirty="0">
                <a:cs typeface="Calibri"/>
              </a:rPr>
              <a:t>Region Västernorrland: Cecilia Dahlbäck, projektledare, Litteratur Västernorrland</a:t>
            </a:r>
            <a:r>
              <a:rPr lang="sv-SE" sz="1600" dirty="0">
                <a:ea typeface="+mn-lt"/>
                <a:cs typeface="Calibri"/>
              </a:rPr>
              <a:t>		       </a:t>
            </a:r>
          </a:p>
          <a:p>
            <a:r>
              <a:rPr lang="sv-SE" sz="1600" dirty="0">
                <a:ea typeface="+mn-lt"/>
                <a:cs typeface="Calibri"/>
              </a:rPr>
              <a:t>Ålsta folkhögskola: Moa Sundelin</a:t>
            </a:r>
          </a:p>
          <a:p>
            <a:r>
              <a:rPr lang="sv-SE" sz="1600" dirty="0">
                <a:ea typeface="+mn-lt"/>
                <a:cs typeface="Calibri"/>
              </a:rPr>
              <a:t>Hola folkhögskola: Mina Widding</a:t>
            </a:r>
            <a:endParaRPr lang="en-US" sz="1600" dirty="0">
              <a:ea typeface="+mn-lt"/>
              <a:cs typeface="+mn-lt"/>
            </a:endParaRPr>
          </a:p>
          <a:p>
            <a:r>
              <a:rPr lang="sv-SE" sz="1600" dirty="0">
                <a:cs typeface="Calibri"/>
              </a:rPr>
              <a:t>Timrå kommun, Timrå bibliotek: Peter Viberg</a:t>
            </a:r>
          </a:p>
          <a:p>
            <a:r>
              <a:rPr lang="sv-SE" sz="1600" dirty="0">
                <a:ea typeface="+mn-lt"/>
                <a:cs typeface="Calibri"/>
              </a:rPr>
              <a:t>Mittuniversitetet: Eva Nordlinder</a:t>
            </a:r>
          </a:p>
          <a:p>
            <a:r>
              <a:rPr lang="sv-SE" sz="1600" dirty="0">
                <a:ea typeface="+mn-lt"/>
                <a:cs typeface="Calibri"/>
              </a:rPr>
              <a:t>Söråker Folkets Hus: </a:t>
            </a:r>
          </a:p>
          <a:p>
            <a:r>
              <a:rPr lang="sv-SE" sz="1600" dirty="0">
                <a:ea typeface="+mn-lt"/>
                <a:cs typeface="Calibri"/>
              </a:rPr>
              <a:t>(Ljustorps bygdegård)</a:t>
            </a:r>
          </a:p>
          <a:p>
            <a:endParaRPr lang="sv-SE" sz="800" b="1" dirty="0">
              <a:ea typeface="+mn-lt"/>
              <a:cs typeface="Calibri"/>
            </a:endParaRPr>
          </a:p>
          <a:p>
            <a:endParaRPr lang="sv-SE" sz="3200" dirty="0">
              <a:cs typeface="Calibri"/>
            </a:endParaRPr>
          </a:p>
          <a:p>
            <a:endParaRPr lang="sv-SE" sz="3200" dirty="0">
              <a:cs typeface="Calibri"/>
            </a:endParaRPr>
          </a:p>
          <a:p>
            <a:endParaRPr lang="sv-SE" sz="4400" dirty="0">
              <a:cs typeface="Calibri"/>
            </a:endParaRPr>
          </a:p>
          <a:p>
            <a:endParaRPr lang="sv-SE" sz="4000" dirty="0">
              <a:cs typeface="Calibri"/>
            </a:endParaRPr>
          </a:p>
          <a:p>
            <a:endParaRPr lang="sv-SE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592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67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758"/>
            <a:ext cx="10515600" cy="53712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000" b="1" dirty="0" err="1"/>
              <a:t>Mittlitt</a:t>
            </a:r>
            <a:r>
              <a:rPr lang="sv-SE" sz="4000" b="1" dirty="0"/>
              <a:t> Timrå 2024</a:t>
            </a:r>
            <a:endParaRPr lang="sv-SE" sz="800" b="1" dirty="0">
              <a:ea typeface="+mn-lt"/>
              <a:cs typeface="Calibri"/>
            </a:endParaRPr>
          </a:p>
          <a:p>
            <a:pPr marL="0" indent="0">
              <a:buNone/>
            </a:pPr>
            <a:r>
              <a:rPr lang="en-US" sz="1600" b="1" dirty="0">
                <a:ea typeface="+mn-lt"/>
                <a:cs typeface="+mn-lt"/>
              </a:rPr>
              <a:t>Externa </a:t>
            </a:r>
            <a:r>
              <a:rPr lang="en-US" sz="1600" b="1" dirty="0" err="1">
                <a:ea typeface="+mn-lt"/>
                <a:cs typeface="+mn-lt"/>
              </a:rPr>
              <a:t>samarbetspartners</a:t>
            </a:r>
            <a:r>
              <a:rPr lang="en-US" sz="1600" b="1" dirty="0">
                <a:ea typeface="+mn-lt"/>
                <a:cs typeface="+mn-lt"/>
              </a:rPr>
              <a:t> (med </a:t>
            </a:r>
            <a:r>
              <a:rPr lang="en-US" sz="1600" b="1" dirty="0" err="1">
                <a:ea typeface="+mn-lt"/>
                <a:cs typeface="+mn-lt"/>
              </a:rPr>
              <a:t>kontaktpersoner</a:t>
            </a:r>
            <a:r>
              <a:rPr lang="en-US" sz="1600" b="1" dirty="0">
                <a:ea typeface="+mn-lt"/>
                <a:cs typeface="+mn-lt"/>
              </a:rPr>
              <a:t>) </a:t>
            </a:r>
          </a:p>
          <a:p>
            <a:r>
              <a:rPr lang="sv-SE" sz="1600" dirty="0">
                <a:cs typeface="Calibri"/>
              </a:rPr>
              <a:t>Föreningar, företag, verksamma inom litteraturområdet</a:t>
            </a:r>
          </a:p>
          <a:p>
            <a:r>
              <a:rPr lang="sv-SE" sz="1600" dirty="0">
                <a:cs typeface="Calibri"/>
              </a:rPr>
              <a:t>Skola och utbildning, kommunala aktörer</a:t>
            </a:r>
          </a:p>
          <a:p>
            <a:r>
              <a:rPr lang="sv-SE" sz="1600" dirty="0">
                <a:ea typeface="+mn-lt"/>
                <a:cs typeface="+mn-lt"/>
              </a:rPr>
              <a:t>Bibliotek i övriga kommuner</a:t>
            </a:r>
          </a:p>
          <a:p>
            <a:pPr marL="0" indent="0">
              <a:buNone/>
            </a:pPr>
            <a:endParaRPr lang="sv-SE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sz="1600" b="1" dirty="0">
                <a:ea typeface="+mn-lt"/>
                <a:cs typeface="+mn-lt"/>
              </a:rPr>
              <a:t>Ansökan Kulturrådet, föreningsdrivet läsfrämjande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Projektägare: Söråker Folkets Hus</a:t>
            </a:r>
          </a:p>
          <a:p>
            <a:r>
              <a:rPr lang="sv-SE" sz="1600" dirty="0">
                <a:ea typeface="+mn-lt"/>
                <a:cs typeface="Calibri"/>
              </a:rPr>
              <a:t>Noerthenaestie Västernorrlands Sameförening</a:t>
            </a:r>
          </a:p>
          <a:p>
            <a:r>
              <a:rPr lang="sv-SE" sz="1600" dirty="0">
                <a:ea typeface="+mn-lt"/>
                <a:cs typeface="Calibri"/>
              </a:rPr>
              <a:t>Ljustorps bygdegård</a:t>
            </a:r>
          </a:p>
          <a:p>
            <a:r>
              <a:rPr lang="sv-SE" sz="1600" dirty="0">
                <a:ea typeface="+mn-lt"/>
                <a:cs typeface="Calibri"/>
              </a:rPr>
              <a:t>Storöringens fiskeklubb</a:t>
            </a:r>
          </a:p>
          <a:p>
            <a:r>
              <a:rPr lang="sv-SE" sz="1600" dirty="0">
                <a:ea typeface="+mn-lt"/>
                <a:cs typeface="Calibri"/>
              </a:rPr>
              <a:t>Teamsters, Timrå IK</a:t>
            </a:r>
          </a:p>
          <a:p>
            <a:r>
              <a:rPr lang="sv-SE" sz="1600" dirty="0">
                <a:ea typeface="+mn-lt"/>
                <a:cs typeface="Calibri"/>
              </a:rPr>
              <a:t>Timrå ridsportklubb, </a:t>
            </a:r>
            <a:r>
              <a:rPr lang="sv-SE" sz="1600" dirty="0" err="1">
                <a:ea typeface="+mn-lt"/>
                <a:cs typeface="Calibri"/>
              </a:rPr>
              <a:t>mfl.</a:t>
            </a:r>
            <a:endParaRPr lang="sv-SE" sz="800" dirty="0">
              <a:ea typeface="+mn-lt"/>
              <a:cs typeface="Calibri"/>
            </a:endParaRPr>
          </a:p>
          <a:p>
            <a:pPr marL="0" indent="0">
              <a:buNone/>
            </a:pPr>
            <a:endParaRPr lang="sv-SE" sz="800" dirty="0">
              <a:ea typeface="+mn-lt"/>
              <a:cs typeface="Calibri"/>
            </a:endParaRPr>
          </a:p>
          <a:p>
            <a:r>
              <a:rPr lang="sv-SE" sz="1600" dirty="0">
                <a:ea typeface="+mn-lt"/>
                <a:cs typeface="Calibri"/>
              </a:rPr>
              <a:t>Övriga: V</a:t>
            </a:r>
            <a:r>
              <a:rPr lang="sv-SE" sz="1600" dirty="0">
                <a:cs typeface="Calibri"/>
              </a:rPr>
              <a:t>erksamma inom litteraturområdet och företag.</a:t>
            </a:r>
          </a:p>
          <a:p>
            <a:endParaRPr lang="sv-SE" sz="1600" dirty="0">
              <a:ea typeface="+mn-lt"/>
              <a:cs typeface="Calibri"/>
            </a:endParaRPr>
          </a:p>
          <a:p>
            <a:endParaRPr lang="sv-SE" sz="1600" dirty="0">
              <a:ea typeface="+mn-lt"/>
              <a:cs typeface="Calibri"/>
            </a:endParaRPr>
          </a:p>
          <a:p>
            <a:endParaRPr lang="sv-SE" sz="1600" dirty="0">
              <a:ea typeface="+mn-lt"/>
              <a:cs typeface="Calibri"/>
            </a:endParaRPr>
          </a:p>
          <a:p>
            <a:endParaRPr lang="sv-SE" sz="1600" dirty="0">
              <a:ea typeface="+mn-lt"/>
              <a:cs typeface="+mn-lt"/>
            </a:endParaRPr>
          </a:p>
          <a:p>
            <a:endParaRPr lang="sv-SE" sz="1600" dirty="0">
              <a:ea typeface="+mn-lt"/>
              <a:cs typeface="+mn-lt"/>
            </a:endParaRPr>
          </a:p>
          <a:p>
            <a:endParaRPr lang="sv-SE" sz="1600" dirty="0">
              <a:cs typeface="Calibri"/>
            </a:endParaRPr>
          </a:p>
          <a:p>
            <a:endParaRPr lang="sv-SE" sz="3200" dirty="0">
              <a:cs typeface="Calibri"/>
            </a:endParaRPr>
          </a:p>
          <a:p>
            <a:endParaRPr lang="sv-SE" sz="3200" dirty="0">
              <a:cs typeface="Calibri"/>
            </a:endParaRPr>
          </a:p>
          <a:p>
            <a:endParaRPr lang="sv-SE" sz="4400" dirty="0">
              <a:cs typeface="Calibri"/>
            </a:endParaRPr>
          </a:p>
          <a:p>
            <a:endParaRPr lang="sv-SE" sz="4000" dirty="0">
              <a:cs typeface="Calibri"/>
            </a:endParaRPr>
          </a:p>
          <a:p>
            <a:endParaRPr lang="sv-SE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599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67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758"/>
            <a:ext cx="10515600" cy="53712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000" b="1" dirty="0"/>
              <a:t>Planer och idéer: </a:t>
            </a:r>
            <a:r>
              <a:rPr lang="sv-SE" sz="4000" b="1" dirty="0" err="1"/>
              <a:t>Mittlitt</a:t>
            </a:r>
            <a:r>
              <a:rPr lang="sv-SE" sz="4000" b="1" dirty="0"/>
              <a:t> Timrå 2024  </a:t>
            </a:r>
          </a:p>
          <a:p>
            <a:pPr marL="0" indent="0">
              <a:buNone/>
            </a:pPr>
            <a:r>
              <a:rPr lang="sv-SE" sz="1600" b="1" dirty="0"/>
              <a:t>Utgångspunkter inför det gemensamma arbetet:</a:t>
            </a:r>
            <a:endParaRPr lang="sv-SE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Platser: Söråker FH, </a:t>
            </a:r>
            <a:r>
              <a:rPr lang="sv-SE" sz="1600" dirty="0" err="1">
                <a:ea typeface="+mn-lt"/>
                <a:cs typeface="+mn-lt"/>
              </a:rPr>
              <a:t>Pangea</a:t>
            </a:r>
            <a:r>
              <a:rPr lang="sv-SE" sz="1600" dirty="0">
                <a:ea typeface="+mn-lt"/>
                <a:cs typeface="+mn-lt"/>
              </a:rPr>
              <a:t>, Ljustorp, Timrå arena, Lögdeå </a:t>
            </a:r>
            <a:r>
              <a:rPr lang="sv-SE" sz="1600" dirty="0" err="1">
                <a:ea typeface="+mn-lt"/>
                <a:cs typeface="+mn-lt"/>
              </a:rPr>
              <a:t>mfl.</a:t>
            </a:r>
            <a:endParaRPr lang="sv-SE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sv-SE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Exempel på arrangemang och möjligheter: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Söråker Folkets Hus: Invigningshelg, 22.10 författarbesök, höstlov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Föreningsarrangemang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Timrå bibliotek, höstlovsaktiviteter, </a:t>
            </a:r>
            <a:r>
              <a:rPr lang="sv-SE" sz="1600" dirty="0" err="1">
                <a:ea typeface="+mn-lt"/>
                <a:cs typeface="+mn-lt"/>
              </a:rPr>
              <a:t>Pangea</a:t>
            </a:r>
            <a:r>
              <a:rPr lang="sv-SE" sz="1600" dirty="0">
                <a:ea typeface="+mn-lt"/>
                <a:cs typeface="+mn-lt"/>
              </a:rPr>
              <a:t>, författarbesök - vuxna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Teamsters: höstlovsaktiviteter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Sameföreningen: Ljustorp och Lögdeå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Storforum, Biblioteksutveckling, </a:t>
            </a:r>
            <a:r>
              <a:rPr lang="sv-SE" sz="1600" dirty="0" err="1">
                <a:ea typeface="+mn-lt"/>
                <a:cs typeface="+mn-lt"/>
              </a:rPr>
              <a:t>Regionbib</a:t>
            </a:r>
            <a:r>
              <a:rPr lang="sv-SE" sz="1600" dirty="0">
                <a:ea typeface="+mn-lt"/>
                <a:cs typeface="+mn-lt"/>
              </a:rPr>
              <a:t> (datum satt)</a:t>
            </a:r>
          </a:p>
          <a:p>
            <a:pPr marL="0" indent="0">
              <a:buNone/>
            </a:pPr>
            <a:r>
              <a:rPr lang="sv-SE" sz="1600" dirty="0" err="1">
                <a:ea typeface="+mn-lt"/>
                <a:cs typeface="+mn-lt"/>
              </a:rPr>
              <a:t>Webbinarium</a:t>
            </a:r>
            <a:r>
              <a:rPr lang="sv-SE" sz="1600" dirty="0">
                <a:ea typeface="+mn-lt"/>
                <a:cs typeface="+mn-lt"/>
              </a:rPr>
              <a:t>, Arbetarlitteratur, Litteratur Västernorrland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Skrivarworkshops samt Master </a:t>
            </a:r>
            <a:r>
              <a:rPr lang="sv-SE" sz="1600" dirty="0" err="1">
                <a:ea typeface="+mn-lt"/>
                <a:cs typeface="+mn-lt"/>
              </a:rPr>
              <a:t>class</a:t>
            </a:r>
            <a:r>
              <a:rPr lang="sv-SE" sz="1600" dirty="0">
                <a:ea typeface="+mn-lt"/>
                <a:cs typeface="+mn-lt"/>
              </a:rPr>
              <a:t> för författare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”På byn”, arrangemang på kaféer, restauranger mm.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+mn-lt"/>
              </a:rPr>
              <a:t>Samarbete med Folkhälsa</a:t>
            </a:r>
          </a:p>
          <a:p>
            <a:pPr marL="0" indent="0">
              <a:buNone/>
            </a:pPr>
            <a:endParaRPr lang="sv-SE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sv-SE" sz="1600" dirty="0">
              <a:ea typeface="+mn-lt"/>
              <a:cs typeface="+mn-lt"/>
            </a:endParaRPr>
          </a:p>
          <a:p>
            <a:endParaRPr lang="sv-SE" sz="1600" dirty="0">
              <a:cs typeface="Calibri"/>
            </a:endParaRPr>
          </a:p>
          <a:p>
            <a:endParaRPr lang="sv-SE" sz="3200" dirty="0">
              <a:cs typeface="Calibri"/>
            </a:endParaRPr>
          </a:p>
          <a:p>
            <a:endParaRPr lang="sv-SE" sz="3200" dirty="0">
              <a:cs typeface="Calibri"/>
            </a:endParaRPr>
          </a:p>
          <a:p>
            <a:endParaRPr lang="sv-SE" sz="4400" dirty="0">
              <a:cs typeface="Calibri"/>
            </a:endParaRPr>
          </a:p>
          <a:p>
            <a:endParaRPr lang="sv-SE" sz="4000" dirty="0">
              <a:cs typeface="Calibri"/>
            </a:endParaRPr>
          </a:p>
          <a:p>
            <a:endParaRPr lang="sv-SE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68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430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642600" cy="52412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400" b="1" dirty="0" err="1"/>
              <a:t>Mittlitt</a:t>
            </a:r>
            <a:r>
              <a:rPr lang="sv-SE" sz="4400" b="1" dirty="0"/>
              <a:t> Timrå 2024 Regionala arrangemang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Poesitävling kommer att utlysas under hösten</a:t>
            </a:r>
          </a:p>
          <a:p>
            <a:pPr marL="0" indent="0">
              <a:buNone/>
            </a:pPr>
            <a:r>
              <a:rPr lang="sv-SE" sz="1800" dirty="0"/>
              <a:t>Tema: Förändring (som i grön omställning </a:t>
            </a:r>
            <a:r>
              <a:rPr lang="sv-SE" sz="1800" dirty="0" err="1"/>
              <a:t>etc</a:t>
            </a:r>
            <a:r>
              <a:rPr lang="sv-SE" sz="1800" dirty="0"/>
              <a:t>)</a:t>
            </a:r>
          </a:p>
          <a:p>
            <a:pPr marL="0" indent="0">
              <a:buNone/>
            </a:pPr>
            <a:r>
              <a:rPr lang="sv-SE" sz="1800" dirty="0"/>
              <a:t>Prisutdelning under Mittlitt</a:t>
            </a:r>
          </a:p>
          <a:p>
            <a:pPr marL="0" indent="0">
              <a:buNone/>
            </a:pPr>
            <a:r>
              <a:rPr lang="sv-SE" sz="1800" dirty="0"/>
              <a:t>Från 18 år och folkbokförd i Västernorrland</a:t>
            </a:r>
          </a:p>
          <a:p>
            <a:pPr marL="0" indent="0">
              <a:buNone/>
            </a:pPr>
            <a:r>
              <a:rPr lang="sv-SE" sz="1800" dirty="0"/>
              <a:t>Regionbiblioteket samarbetar med Europa Direkt, Interrailkort 1:a pris</a:t>
            </a:r>
          </a:p>
          <a:p>
            <a:pPr marL="0" indent="0">
              <a:buNone/>
            </a:pPr>
            <a:r>
              <a:rPr lang="sv-SE" sz="1800" dirty="0"/>
              <a:t>Uppmärksamma Europeiska </a:t>
            </a:r>
            <a:r>
              <a:rPr lang="sv-SE" sz="1800" dirty="0" err="1"/>
              <a:t>språkdagen</a:t>
            </a:r>
            <a:r>
              <a:rPr lang="sv-SE" sz="1800" dirty="0"/>
              <a:t> 26 september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Innan Mittlitt:</a:t>
            </a:r>
          </a:p>
          <a:p>
            <a:pPr marL="0" indent="0">
              <a:buNone/>
            </a:pPr>
            <a:r>
              <a:rPr lang="sv-SE" sz="1800" dirty="0"/>
              <a:t>Gymnasium, folkhögskolor möjligt att arbeta med det i undervisningen</a:t>
            </a:r>
          </a:p>
          <a:p>
            <a:pPr marL="0" indent="0">
              <a:buNone/>
            </a:pPr>
            <a:r>
              <a:rPr lang="sv-SE" sz="1800" dirty="0"/>
              <a:t>Folkbibliotek möjligt att göra workshops etc.</a:t>
            </a:r>
          </a:p>
          <a:p>
            <a:pPr marL="0" indent="0">
              <a:buNone/>
            </a:pPr>
            <a:r>
              <a:rPr lang="sv-SE" sz="1800" dirty="0"/>
              <a:t>Kontakt: Ossian Hall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4400" dirty="0"/>
          </a:p>
          <a:p>
            <a:pPr marL="0" indent="0">
              <a:buNone/>
            </a:pPr>
            <a:endParaRPr lang="sv-SE" sz="18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sv-SE" sz="1400" dirty="0">
              <a:ea typeface="+mn-lt"/>
              <a:cs typeface="+mn-lt"/>
            </a:endParaRPr>
          </a:p>
          <a:p>
            <a:endParaRPr lang="sv-SE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165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430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642600" cy="52412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400" b="1" dirty="0" err="1"/>
              <a:t>Mittlitt</a:t>
            </a:r>
            <a:r>
              <a:rPr lang="sv-SE" sz="4400" b="1" dirty="0"/>
              <a:t> Timrå 2024 Folkhögskolor/utbildning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Folkhögskolor och utbildning, författarbesök:</a:t>
            </a:r>
          </a:p>
          <a:p>
            <a:pPr marL="0" indent="0">
              <a:buNone/>
            </a:pPr>
            <a:r>
              <a:rPr lang="sv-SE" sz="1800" dirty="0"/>
              <a:t>Folkhögskolorna i regionen eventuellt i samverkan med Timrå utbildning</a:t>
            </a:r>
          </a:p>
          <a:p>
            <a:pPr marL="0" indent="0">
              <a:buNone/>
            </a:pPr>
            <a:r>
              <a:rPr lang="sv-SE" sz="1800" dirty="0"/>
              <a:t>Arbeta med elever innan Mittlitt, liknande 2023</a:t>
            </a:r>
          </a:p>
          <a:p>
            <a:pPr marL="0" indent="0">
              <a:buNone/>
            </a:pPr>
            <a:r>
              <a:rPr lang="sv-SE" sz="1800" dirty="0"/>
              <a:t>Litteratur: Befintlig litteratur från projektet 2023</a:t>
            </a:r>
          </a:p>
          <a:p>
            <a:pPr marL="0" indent="0">
              <a:buNone/>
            </a:pPr>
            <a:r>
              <a:rPr lang="sv-SE" sz="1800" dirty="0"/>
              <a:t>Författarbesök: Elever från FHSK åker till Timrå</a:t>
            </a:r>
          </a:p>
          <a:p>
            <a:pPr marL="0" indent="0">
              <a:buNone/>
            </a:pPr>
            <a:r>
              <a:rPr lang="sv-SE" sz="1800" dirty="0"/>
              <a:t>Gemensamt författarbesök: Timrå gymnasium, Arenaskolan (högstadium)</a:t>
            </a:r>
          </a:p>
          <a:p>
            <a:pPr marL="0" indent="0">
              <a:buNone/>
            </a:pPr>
            <a:r>
              <a:rPr lang="sv-SE" sz="1800" dirty="0" err="1"/>
              <a:t>Livestreama</a:t>
            </a:r>
            <a:r>
              <a:rPr lang="sv-SE" sz="1800" dirty="0"/>
              <a:t> till folkhögskolor?</a:t>
            </a:r>
          </a:p>
          <a:p>
            <a:pPr marL="0" indent="0">
              <a:buNone/>
            </a:pPr>
            <a:r>
              <a:rPr lang="sv-SE" sz="1800" dirty="0"/>
              <a:t>Författare: Förslag: Faysa Idle, författare och estradpoet </a:t>
            </a:r>
          </a:p>
          <a:p>
            <a:pPr marL="0" indent="0">
              <a:buNone/>
            </a:pPr>
            <a:r>
              <a:rPr lang="sv-SE" sz="1800" dirty="0"/>
              <a:t>(klassuppsättningar inköpta 2023).</a:t>
            </a:r>
          </a:p>
          <a:p>
            <a:pPr marL="0" indent="0">
              <a:buNone/>
            </a:pPr>
            <a:r>
              <a:rPr lang="sv-SE" sz="1800" dirty="0"/>
              <a:t>Workshop poesi?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4400" dirty="0"/>
          </a:p>
          <a:p>
            <a:pPr marL="0" indent="0">
              <a:buNone/>
            </a:pPr>
            <a:endParaRPr lang="sv-SE" sz="18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sv-SE" sz="1400" dirty="0">
              <a:ea typeface="+mn-lt"/>
              <a:cs typeface="+mn-lt"/>
            </a:endParaRPr>
          </a:p>
          <a:p>
            <a:endParaRPr lang="sv-SE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60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67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004"/>
            <a:ext cx="10515600" cy="49909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400" b="1" dirty="0"/>
              <a:t>Mittlitt – Västernorrlands litteraturfestival</a:t>
            </a:r>
          </a:p>
          <a:p>
            <a:pPr marL="0" indent="0">
              <a:buNone/>
            </a:pPr>
            <a:r>
              <a:rPr lang="sv-SE" sz="2000" dirty="0">
                <a:cs typeface="Calibri" panose="020F0502020204030204"/>
              </a:rPr>
              <a:t> </a:t>
            </a:r>
          </a:p>
          <a:p>
            <a:pPr marL="0" indent="0">
              <a:buNone/>
            </a:pPr>
            <a:r>
              <a:rPr lang="sv-SE" sz="1800" b="1" dirty="0">
                <a:cs typeface="Calibri" panose="020F0502020204030204"/>
              </a:rPr>
              <a:t>Cecilia Dahlbäck</a:t>
            </a:r>
          </a:p>
          <a:p>
            <a:pPr marL="0" indent="0">
              <a:buNone/>
            </a:pPr>
            <a:r>
              <a:rPr lang="sv-SE" sz="1800" dirty="0">
                <a:cs typeface="Calibri" panose="020F0502020204030204"/>
              </a:rPr>
              <a:t>Projektledare och konstnärlig ledare</a:t>
            </a:r>
          </a:p>
          <a:p>
            <a:pPr marL="0" indent="0">
              <a:buNone/>
            </a:pPr>
            <a:r>
              <a:rPr lang="sv-SE" sz="1800" dirty="0">
                <a:cs typeface="Calibri" panose="020F0502020204030204"/>
              </a:rPr>
              <a:t>cecilia.dahlback@rvn.se</a:t>
            </a:r>
          </a:p>
          <a:p>
            <a:pPr marL="0" indent="0">
              <a:buNone/>
            </a:pPr>
            <a:endParaRPr lang="sv-S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sv-SE" sz="1800" b="1" dirty="0">
                <a:cs typeface="Calibri" panose="020F0502020204030204"/>
              </a:rPr>
              <a:t>Litteratur Västernorrland</a:t>
            </a:r>
          </a:p>
          <a:p>
            <a:pPr marL="0" indent="0">
              <a:buNone/>
            </a:pPr>
            <a:r>
              <a:rPr lang="sv-SE" sz="1800" b="1" dirty="0">
                <a:cs typeface="Calibri" panose="020F0502020204030204"/>
              </a:rPr>
              <a:t>Regionbibliotek Västernorrland</a:t>
            </a:r>
          </a:p>
          <a:p>
            <a:pPr marL="0" indent="0">
              <a:buNone/>
            </a:pPr>
            <a:r>
              <a:rPr lang="sv-SE" sz="1800" b="1" dirty="0">
                <a:cs typeface="Calibri" panose="020F0502020204030204"/>
              </a:rPr>
              <a:t>Region Västernorrland</a:t>
            </a:r>
          </a:p>
          <a:p>
            <a:pPr marL="0" indent="0">
              <a:buNone/>
            </a:pPr>
            <a:endParaRPr lang="sv-SE" sz="2400" dirty="0">
              <a:cs typeface="Calibri" panose="020F0502020204030204"/>
            </a:endParaRPr>
          </a:p>
          <a:p>
            <a:pPr marL="0" indent="0">
              <a:buNone/>
            </a:pPr>
            <a:endParaRPr lang="sv-SE" sz="3200" dirty="0">
              <a:cs typeface="Calibri" panose="020F0502020204030204"/>
            </a:endParaRPr>
          </a:p>
          <a:p>
            <a:pPr marL="0" indent="0">
              <a:buNone/>
            </a:pPr>
            <a:endParaRPr lang="sv-SE" sz="4400" dirty="0">
              <a:cs typeface="Calibri" panose="020F0502020204030204"/>
            </a:endParaRPr>
          </a:p>
          <a:p>
            <a:endParaRPr lang="sv-SE" sz="4000" dirty="0"/>
          </a:p>
          <a:p>
            <a:endParaRPr lang="sv-SE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209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7AACC1-4FDB-880F-7D8F-E452277A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Inaktuella bilagor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7575CA-1C2B-90AD-C86B-5DBEC293C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74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1F3CA2-0A0E-6EAE-C61C-B0A7683B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Inför Mittlitt Timrå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2BEF3A-08F9-4508-C7C4-F2349F50D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543560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Tidigare samarbetspartners/verksamhet och intresserade inför 2024:</a:t>
            </a:r>
          </a:p>
          <a:p>
            <a:pPr lvl="1"/>
            <a:endParaRPr lang="sv-SE" sz="2200" dirty="0"/>
          </a:p>
          <a:p>
            <a:pPr lvl="1"/>
            <a:r>
              <a:rPr lang="sv-SE" sz="2200" dirty="0"/>
              <a:t>AIRY Litteratur residens på Hola</a:t>
            </a:r>
          </a:p>
          <a:p>
            <a:pPr lvl="1"/>
            <a:r>
              <a:rPr lang="sv-SE" sz="2200" dirty="0"/>
              <a:t>Samiska regionala residenset</a:t>
            </a:r>
          </a:p>
          <a:p>
            <a:pPr lvl="1"/>
            <a:r>
              <a:rPr lang="sv-SE" sz="2200" dirty="0"/>
              <a:t>Region Västernorrland Folkhälsa</a:t>
            </a:r>
          </a:p>
          <a:p>
            <a:pPr marL="457200" lvl="1" indent="0">
              <a:buNone/>
            </a:pPr>
            <a:endParaRPr lang="sv-SE" sz="2200" dirty="0"/>
          </a:p>
          <a:p>
            <a:pPr lvl="1"/>
            <a:r>
              <a:rPr lang="sv-SE" sz="2200" dirty="0"/>
              <a:t>Västernorrlands Sameförening</a:t>
            </a:r>
          </a:p>
          <a:p>
            <a:pPr lvl="1"/>
            <a:r>
              <a:rPr lang="sv-SE" sz="2200" dirty="0"/>
              <a:t>Malmö universitet</a:t>
            </a:r>
          </a:p>
          <a:p>
            <a:pPr marL="457200" lvl="1" indent="0">
              <a:buNone/>
            </a:pPr>
            <a:endParaRPr lang="sv-SE" sz="2200" dirty="0"/>
          </a:p>
          <a:p>
            <a:pPr lvl="1"/>
            <a:r>
              <a:rPr lang="sv-SE" sz="2200" dirty="0"/>
              <a:t>Sundsvalls Tidning</a:t>
            </a:r>
          </a:p>
          <a:p>
            <a:pPr lvl="1"/>
            <a:r>
              <a:rPr lang="sv-SE" sz="2200" dirty="0"/>
              <a:t>Pressklubben Nedre Norrland</a:t>
            </a:r>
          </a:p>
          <a:p>
            <a:pPr lvl="1"/>
            <a:endParaRPr lang="sv-SE" sz="2200" dirty="0"/>
          </a:p>
          <a:p>
            <a:pPr lvl="1"/>
            <a:r>
              <a:rPr lang="sv-SE" sz="2200" dirty="0"/>
              <a:t>Tjejjouren Skogsrå och Sundsvalls kvinnojour</a:t>
            </a:r>
          </a:p>
          <a:p>
            <a:pPr lvl="1"/>
            <a:r>
              <a:rPr lang="sv-SE" sz="2200" dirty="0"/>
              <a:t>Studieförbund </a:t>
            </a:r>
          </a:p>
          <a:p>
            <a:pPr lvl="1"/>
            <a:r>
              <a:rPr lang="sv-SE" sz="2200" dirty="0"/>
              <a:t>Litterära sällskapen</a:t>
            </a:r>
          </a:p>
          <a:p>
            <a:pPr lvl="1"/>
            <a:r>
              <a:rPr lang="sv-SE" sz="2200" dirty="0"/>
              <a:t>GIF Sundsvall </a:t>
            </a:r>
          </a:p>
          <a:p>
            <a:pPr lvl="1"/>
            <a:r>
              <a:rPr lang="sv-SE" sz="2200" dirty="0"/>
              <a:t>Entré Sundsvall</a:t>
            </a: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FBB0DB7-47E5-11FF-8D39-82594A23E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364" y="1572154"/>
            <a:ext cx="6418617" cy="64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2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430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642600" cy="52412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400" b="1" dirty="0"/>
              <a:t>Västernorrlands litteraturfestival Timrå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Datum: 18-31 oktober</a:t>
            </a:r>
          </a:p>
          <a:p>
            <a:pPr marL="0" indent="0">
              <a:buNone/>
            </a:pPr>
            <a:r>
              <a:rPr lang="sv-SE" sz="1800" dirty="0"/>
              <a:t>Tema: Förändring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Huvudaktörer och medaktörer</a:t>
            </a:r>
          </a:p>
          <a:p>
            <a:pPr marL="0" indent="0">
              <a:buNone/>
            </a:pPr>
            <a:r>
              <a:rPr lang="sv-SE" sz="1800" dirty="0"/>
              <a:t>Söka medel: KUR, Svenska Akademien</a:t>
            </a:r>
          </a:p>
          <a:p>
            <a:pPr marL="0" indent="0">
              <a:buNone/>
            </a:pPr>
            <a:r>
              <a:rPr lang="sv-SE" sz="1800" dirty="0"/>
              <a:t>Avstämning, KUR-ansökan mitten av januari</a:t>
            </a:r>
          </a:p>
          <a:p>
            <a:pPr marL="0" indent="0">
              <a:buNone/>
            </a:pPr>
            <a:r>
              <a:rPr lang="sv-SE" sz="1800" dirty="0"/>
              <a:t>Möte Mittlitt Timrå kommun efter mitten av januari</a:t>
            </a:r>
          </a:p>
          <a:p>
            <a:pPr marL="0" indent="0">
              <a:buNone/>
            </a:pPr>
            <a:r>
              <a:rPr lang="sv-SE" sz="1800" dirty="0"/>
              <a:t>(Kristina sammankallar)</a:t>
            </a:r>
          </a:p>
          <a:p>
            <a:pPr marL="0" indent="0">
              <a:buNone/>
            </a:pPr>
            <a:endParaRPr lang="sv-SE" sz="4400" dirty="0"/>
          </a:p>
          <a:p>
            <a:pPr marL="0" indent="0">
              <a:buNone/>
            </a:pPr>
            <a:endParaRPr lang="sv-SE" sz="18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sv-SE" sz="1400" dirty="0">
              <a:ea typeface="+mn-lt"/>
              <a:cs typeface="+mn-lt"/>
            </a:endParaRPr>
          </a:p>
          <a:p>
            <a:endParaRPr lang="sv-SE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808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867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8352"/>
            <a:ext cx="10642600" cy="64186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400" b="1" dirty="0"/>
              <a:t>Västernorrlands litteraturfestival Sundsvall</a:t>
            </a:r>
            <a:endParaRPr lang="sv-SE" sz="1700" dirty="0"/>
          </a:p>
          <a:p>
            <a:pPr marL="0" indent="0">
              <a:buNone/>
            </a:pPr>
            <a:r>
              <a:rPr lang="sv-SE" sz="1200" dirty="0"/>
              <a:t>Större programpunkter:</a:t>
            </a:r>
          </a:p>
          <a:p>
            <a:pPr marL="0" indent="0">
              <a:buNone/>
            </a:pPr>
            <a:r>
              <a:rPr lang="sv-SE" sz="1200" dirty="0"/>
              <a:t>21.10 Invigning på Grönborgs med Gina Dirawi, Sara Parkman mfl.</a:t>
            </a:r>
          </a:p>
          <a:p>
            <a:pPr marL="0" indent="0">
              <a:buNone/>
            </a:pPr>
            <a:r>
              <a:rPr lang="sv-SE" sz="1200" dirty="0"/>
              <a:t>22.10 En framtid utan våld:  Nollvision mot våld i nära relation. Program med författarsamtal, skrivarworkshop, författarsamtal mm. </a:t>
            </a:r>
            <a:r>
              <a:rPr lang="sv-SE" sz="1200" dirty="0" err="1"/>
              <a:t>Samarr</a:t>
            </a:r>
            <a:r>
              <a:rPr lang="sv-SE" sz="1200" dirty="0"/>
              <a:t>. Folkhälsa RVN, tjej- och </a:t>
            </a:r>
            <a:r>
              <a:rPr lang="sv-SE" sz="1200" dirty="0" err="1"/>
              <a:t>kvinnorjour</a:t>
            </a:r>
            <a:r>
              <a:rPr lang="sv-SE" sz="1200" dirty="0"/>
              <a:t>. </a:t>
            </a:r>
          </a:p>
          <a:p>
            <a:pPr marL="0" indent="0">
              <a:buNone/>
            </a:pPr>
            <a:r>
              <a:rPr lang="sv-SE" sz="1200" dirty="0"/>
              <a:t>23-26.10 UB Hubb Mångspråk, livesända författarsamtal med Duraid Al-Khamisi och David </a:t>
            </a:r>
            <a:r>
              <a:rPr lang="sv-SE" sz="1200" dirty="0" err="1"/>
              <a:t>Mohseni</a:t>
            </a:r>
            <a:r>
              <a:rPr lang="sv-SE" sz="1200" dirty="0"/>
              <a:t>. </a:t>
            </a:r>
            <a:r>
              <a:rPr lang="sv-SE" sz="1200" dirty="0" err="1"/>
              <a:t>Samarr</a:t>
            </a:r>
            <a:r>
              <a:rPr lang="sv-SE" sz="1200" dirty="0"/>
              <a:t> </a:t>
            </a:r>
            <a:r>
              <a:rPr lang="sv-SE" sz="1200" dirty="0" err="1"/>
              <a:t>folhögskolor</a:t>
            </a:r>
            <a:r>
              <a:rPr lang="sv-SE" sz="1200" dirty="0"/>
              <a:t>, studieförbund och bibliotek i regionen, universitetsbiblioteket och Mittuniversitetet.</a:t>
            </a:r>
          </a:p>
          <a:p>
            <a:pPr marL="0" indent="0">
              <a:buNone/>
            </a:pPr>
            <a:r>
              <a:rPr lang="sv-SE" sz="1200" dirty="0"/>
              <a:t>22.10 </a:t>
            </a:r>
            <a:r>
              <a:rPr lang="sv-SE" sz="1200" dirty="0" err="1"/>
              <a:t>Norrlandswebbinarium</a:t>
            </a:r>
            <a:r>
              <a:rPr lang="sv-SE" sz="1200" dirty="0"/>
              <a:t>: Författarens framtid i de norra periferierna</a:t>
            </a:r>
          </a:p>
          <a:p>
            <a:pPr marL="0" indent="0">
              <a:buNone/>
            </a:pPr>
            <a:r>
              <a:rPr lang="sv-SE" sz="1200" dirty="0"/>
              <a:t>26-27.10 Träff med Holas och Miuns skrivarkurser</a:t>
            </a:r>
          </a:p>
          <a:p>
            <a:pPr marL="0" indent="0">
              <a:buNone/>
            </a:pPr>
            <a:r>
              <a:rPr lang="sv-SE" sz="1200" dirty="0"/>
              <a:t>26.10 </a:t>
            </a:r>
            <a:r>
              <a:rPr lang="sv-SE" sz="1200" dirty="0" err="1"/>
              <a:t>Miun</a:t>
            </a:r>
            <a:r>
              <a:rPr lang="sv-SE" sz="1200" dirty="0"/>
              <a:t> och Hola: Texter, författarsamtal med Johanna Frid, Sveateatern</a:t>
            </a:r>
          </a:p>
          <a:p>
            <a:pPr marL="0" indent="0">
              <a:buNone/>
            </a:pPr>
            <a:r>
              <a:rPr lang="sv-SE" sz="1200" dirty="0"/>
              <a:t>27.10 Konferens Demokrati och yttrandefrihet, arr. RVN. Sveateatern</a:t>
            </a:r>
          </a:p>
          <a:p>
            <a:pPr marL="0" indent="0">
              <a:buNone/>
            </a:pPr>
            <a:r>
              <a:rPr lang="sv-SE" sz="1200" dirty="0"/>
              <a:t>Med </a:t>
            </a:r>
            <a:r>
              <a:rPr lang="sv-SE" sz="1200" dirty="0" err="1"/>
              <a:t>bla</a:t>
            </a:r>
            <a:r>
              <a:rPr lang="sv-SE" sz="1200" dirty="0"/>
              <a:t> Åsa Wikforss, Magnus Hjort, Författarförbundet, </a:t>
            </a:r>
          </a:p>
          <a:p>
            <a:pPr marL="0" indent="0">
              <a:buNone/>
            </a:pPr>
            <a:r>
              <a:rPr lang="sv-SE" sz="1200" dirty="0"/>
              <a:t>samiska sanningskommissionen, Sydsamiskt centrum, Mittuniversitetet</a:t>
            </a:r>
          </a:p>
          <a:p>
            <a:pPr marL="0" indent="0">
              <a:buNone/>
            </a:pPr>
            <a:r>
              <a:rPr lang="sv-SE" sz="1200" dirty="0"/>
              <a:t>27.10 Klas Östergren och Mattias Alkberg, Sundsvalls teater</a:t>
            </a:r>
          </a:p>
          <a:p>
            <a:pPr marL="0" indent="0">
              <a:buNone/>
            </a:pPr>
            <a:r>
              <a:rPr lang="sv-SE" sz="1200" dirty="0"/>
              <a:t>28.10 Scenprogram, Sundsvalls teater med </a:t>
            </a:r>
            <a:r>
              <a:rPr lang="sv-SE" sz="1200" dirty="0" err="1"/>
              <a:t>bl</a:t>
            </a:r>
            <a:r>
              <a:rPr lang="sv-SE" sz="1200" dirty="0"/>
              <a:t> a Mikael Niemi, </a:t>
            </a:r>
          </a:p>
          <a:p>
            <a:pPr marL="0" indent="0">
              <a:buNone/>
            </a:pPr>
            <a:r>
              <a:rPr lang="sv-SE" sz="1200" dirty="0"/>
              <a:t>Kristina Sandberg, Nina Hemmingsson och Monika Fagerholm.</a:t>
            </a:r>
          </a:p>
          <a:p>
            <a:pPr marL="0" indent="0">
              <a:buNone/>
            </a:pPr>
            <a:r>
              <a:rPr lang="sv-SE" sz="1200" dirty="0"/>
              <a:t>29.10 Skrivarworkshops, Ålsta Sundsvall</a:t>
            </a:r>
          </a:p>
          <a:p>
            <a:pPr marL="0" indent="0">
              <a:buNone/>
            </a:pPr>
            <a:r>
              <a:rPr lang="sv-SE" sz="1200" dirty="0"/>
              <a:t>30.10-3.11 Höstlovsaktiviteter, Sundsvalls bibliotek</a:t>
            </a:r>
          </a:p>
          <a:p>
            <a:pPr marL="0" indent="0">
              <a:buNone/>
            </a:pPr>
            <a:r>
              <a:rPr lang="sv-SE" sz="1200" dirty="0"/>
              <a:t>3.11 Fantasy och SF, författarsamtal, Sveateatern</a:t>
            </a:r>
          </a:p>
          <a:p>
            <a:pPr marL="0" indent="0">
              <a:buNone/>
            </a:pPr>
            <a:r>
              <a:rPr lang="sv-SE" sz="1200" dirty="0"/>
              <a:t>4.11 Framtidens minne: Litterära sällskapen, författarbesök Arvejord</a:t>
            </a:r>
          </a:p>
          <a:p>
            <a:pPr marL="0" indent="0">
              <a:buNone/>
            </a:pPr>
            <a:r>
              <a:rPr lang="sv-SE" sz="1200" dirty="0"/>
              <a:t>5.11 Avslutningsföreställning, Röster från Sundsvall, texter och musik av sundsvallsbor </a:t>
            </a:r>
            <a:r>
              <a:rPr lang="sv-SE" sz="1200"/>
              <a:t>förr och nu</a:t>
            </a:r>
            <a:r>
              <a:rPr lang="sv-SE" sz="1700" dirty="0"/>
              <a:t>		 </a:t>
            </a:r>
          </a:p>
          <a:p>
            <a:pPr marL="0" indent="0">
              <a:buNone/>
            </a:pPr>
            <a:r>
              <a:rPr lang="sv-SE" sz="1700" dirty="0"/>
              <a:t> </a:t>
            </a:r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46856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344" y="-1466333"/>
            <a:ext cx="7093839" cy="7093839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4495"/>
            <a:ext cx="10515600" cy="22698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sv-SE" sz="4400" b="1" dirty="0"/>
              <a:t>Västernorrlands litteraturfestival</a:t>
            </a:r>
          </a:p>
          <a:p>
            <a:pPr marL="0" indent="0" algn="ctr">
              <a:buNone/>
            </a:pPr>
            <a:r>
              <a:rPr lang="sv-SE" sz="4400" b="1" dirty="0"/>
              <a:t>Timrå 18-31 oktober 2024</a:t>
            </a:r>
          </a:p>
          <a:p>
            <a:pPr marL="0" indent="0" algn="ctr">
              <a:buNone/>
            </a:pPr>
            <a:r>
              <a:rPr lang="sv-SE" sz="4400" b="1" dirty="0"/>
              <a:t>Tema Förändring</a:t>
            </a:r>
            <a:endParaRPr lang="sv-SE" sz="800" b="1" dirty="0"/>
          </a:p>
          <a:p>
            <a:pPr marL="0" indent="0" algn="ctr">
              <a:buNone/>
            </a:pPr>
            <a:endParaRPr lang="sv-SE" sz="800" b="1" dirty="0"/>
          </a:p>
          <a:p>
            <a:pPr marL="0" indent="0" algn="ctr">
              <a:buNone/>
            </a:pPr>
            <a:endParaRPr lang="sv-SE" sz="4400" b="1" dirty="0"/>
          </a:p>
          <a:p>
            <a:pPr marL="0" indent="0">
              <a:buNone/>
            </a:pPr>
            <a:endParaRPr lang="sv-SE" sz="4000" dirty="0"/>
          </a:p>
          <a:p>
            <a:pPr marL="0" indent="0">
              <a:buNone/>
            </a:pPr>
            <a:r>
              <a:rPr lang="sv-SE" sz="4000" dirty="0"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2972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67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758"/>
            <a:ext cx="10515600" cy="53712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000" b="1" dirty="0"/>
              <a:t>Mittlitt – Västernorrlands litteraturfestival 2024</a:t>
            </a:r>
            <a:endParaRPr lang="sv-SE" sz="4000" b="1" dirty="0">
              <a:cs typeface="Calibri"/>
            </a:endParaRPr>
          </a:p>
          <a:p>
            <a:pPr marL="0" indent="0">
              <a:buNone/>
            </a:pPr>
            <a:r>
              <a:rPr lang="sv-SE" sz="1600" b="1" dirty="0">
                <a:cs typeface="Calibri"/>
              </a:rPr>
              <a:t>Organisation: Styrgrupp, projektgrupp, externa samarbetspartners</a:t>
            </a:r>
          </a:p>
          <a:p>
            <a:pPr marL="0" indent="0">
              <a:buNone/>
            </a:pPr>
            <a:r>
              <a:rPr lang="sv-SE" sz="1600" b="1" dirty="0">
                <a:cs typeface="Calibri"/>
              </a:rPr>
              <a:t>Samordning kommunikation, marknadsföring, webb, sociala medier</a:t>
            </a:r>
            <a:endParaRPr lang="sv-SE" sz="800" b="1" dirty="0">
              <a:cs typeface="Calibri"/>
            </a:endParaRPr>
          </a:p>
          <a:p>
            <a:r>
              <a:rPr lang="sv-SE" sz="1600" dirty="0">
                <a:cs typeface="Calibri"/>
              </a:rPr>
              <a:t>Region Västernorrland: Regional utveckling, Kultur och bildning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sz="1600" dirty="0">
                <a:cs typeface="Calibri"/>
              </a:rPr>
              <a:t>		       Litteratur Västernorrland, Regionbibliotek Västernorrland</a:t>
            </a:r>
          </a:p>
          <a:p>
            <a:pPr marL="0" indent="0">
              <a:buNone/>
            </a:pPr>
            <a:r>
              <a:rPr lang="sv-SE" sz="1600" dirty="0">
                <a:ea typeface="+mn-lt"/>
                <a:cs typeface="Calibri"/>
              </a:rPr>
              <a:t>		       Ålsta, Hola och Örnsköldsviks folkhögskola</a:t>
            </a:r>
            <a:endParaRPr lang="en-US" sz="1600" dirty="0">
              <a:ea typeface="+mn-lt"/>
              <a:cs typeface="+mn-lt"/>
            </a:endParaRPr>
          </a:p>
          <a:p>
            <a:r>
              <a:rPr lang="sv-SE" sz="1600" dirty="0">
                <a:cs typeface="Calibri"/>
              </a:rPr>
              <a:t>Timrå kommun: Kultur och bibliotek</a:t>
            </a:r>
          </a:p>
          <a:p>
            <a:pPr marL="0" indent="0">
              <a:buNone/>
            </a:pPr>
            <a:r>
              <a:rPr lang="sv-SE" sz="1600" dirty="0">
                <a:cs typeface="Calibri"/>
              </a:rPr>
              <a:t>	              (Eventuellt utbildning, integration, näringsliv, besöksnäring)</a:t>
            </a:r>
          </a:p>
          <a:p>
            <a:r>
              <a:rPr lang="sv-SE" sz="1600" dirty="0">
                <a:ea typeface="+mn-lt"/>
                <a:cs typeface="Calibri"/>
              </a:rPr>
              <a:t>Mittuniversitetet: Humaniora, statsvetenskap</a:t>
            </a:r>
          </a:p>
          <a:p>
            <a:r>
              <a:rPr lang="sv-SE" sz="1600" dirty="0">
                <a:ea typeface="+mn-lt"/>
                <a:cs typeface="Calibri"/>
              </a:rPr>
              <a:t>Söråker Folkets Hus</a:t>
            </a:r>
            <a:endParaRPr lang="sv-SE" sz="800" b="1" dirty="0">
              <a:ea typeface="+mn-lt"/>
              <a:cs typeface="Calibri"/>
            </a:endParaRPr>
          </a:p>
          <a:p>
            <a:pPr marL="0" indent="0">
              <a:buNone/>
            </a:pPr>
            <a:r>
              <a:rPr lang="en-US" sz="1600" b="1" dirty="0" err="1">
                <a:ea typeface="+mn-lt"/>
                <a:cs typeface="+mn-lt"/>
              </a:rPr>
              <a:t>Samarbetspartners</a:t>
            </a:r>
            <a:endParaRPr lang="en-US" sz="1600" b="1" dirty="0">
              <a:ea typeface="+mn-lt"/>
              <a:cs typeface="+mn-lt"/>
            </a:endParaRPr>
          </a:p>
          <a:p>
            <a:r>
              <a:rPr lang="sv-SE" sz="1600" dirty="0">
                <a:cs typeface="Calibri"/>
              </a:rPr>
              <a:t>Föreningar, företag, verksamma inom litteraturområdet</a:t>
            </a:r>
          </a:p>
          <a:p>
            <a:r>
              <a:rPr lang="sv-SE" sz="1600" dirty="0">
                <a:ea typeface="+mn-lt"/>
                <a:cs typeface="Calibri"/>
              </a:rPr>
              <a:t>Noerthenaestie Västernorrlands Sameförening, föreningar i Timrå, Timrå IK</a:t>
            </a:r>
          </a:p>
          <a:p>
            <a:r>
              <a:rPr lang="sv-SE" sz="1600" dirty="0">
                <a:ea typeface="+mn-lt"/>
                <a:cs typeface="+mn-lt"/>
              </a:rPr>
              <a:t>Bibliotek i övriga  kommuner</a:t>
            </a:r>
            <a:endParaRPr lang="sv-SE" sz="1600" dirty="0">
              <a:cs typeface="Calibri"/>
            </a:endParaRPr>
          </a:p>
          <a:p>
            <a:endParaRPr lang="sv-SE" sz="3200" dirty="0">
              <a:cs typeface="Calibri"/>
            </a:endParaRPr>
          </a:p>
          <a:p>
            <a:endParaRPr lang="sv-SE" sz="3200" dirty="0">
              <a:cs typeface="Calibri"/>
            </a:endParaRPr>
          </a:p>
          <a:p>
            <a:endParaRPr lang="sv-SE" sz="4400" dirty="0">
              <a:cs typeface="Calibri"/>
            </a:endParaRPr>
          </a:p>
          <a:p>
            <a:endParaRPr lang="sv-SE" sz="4000" dirty="0">
              <a:cs typeface="Calibri"/>
            </a:endParaRPr>
          </a:p>
          <a:p>
            <a:endParaRPr lang="sv-SE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34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0" y="1012380"/>
            <a:ext cx="7093839" cy="7093839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9055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sv-SE" sz="800" b="1" dirty="0"/>
          </a:p>
          <a:p>
            <a:pPr marL="0" indent="0">
              <a:buNone/>
            </a:pPr>
            <a:r>
              <a:rPr lang="sv-SE" sz="4000" b="1" dirty="0"/>
              <a:t>Mittlitt - Framtidsperspektiv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lnSpc>
                <a:spcPct val="100000"/>
              </a:lnSpc>
              <a:buNone/>
            </a:pPr>
            <a:r>
              <a:rPr lang="sv-SE" sz="2200" dirty="0"/>
              <a:t>Samhället präglas av snabba och genomgripande förändringar.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2200" dirty="0"/>
              <a:t>Klimatförändring, befolkningsstruktur, globalisering och digitalisering antar allt mer osäkra former till följd av instabilitet, hälsokris och krig. </a:t>
            </a:r>
          </a:p>
          <a:p>
            <a:pPr marL="0" indent="0">
              <a:lnSpc>
                <a:spcPct val="100000"/>
              </a:lnSpc>
              <a:buNone/>
            </a:pPr>
            <a:endParaRPr lang="sv-SE" sz="2200" dirty="0"/>
          </a:p>
          <a:p>
            <a:pPr marL="0" indent="0">
              <a:lnSpc>
                <a:spcPct val="100000"/>
              </a:lnSpc>
              <a:buNone/>
            </a:pPr>
            <a:r>
              <a:rPr lang="sv-SE" sz="2200" dirty="0"/>
              <a:t>Det är angeläget att bidra till en hållbar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2200" dirty="0"/>
              <a:t>utveckling och social sammanhållning.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2200" dirty="0"/>
              <a:t>Att kraftsamla kring bildning, fritt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2200" dirty="0"/>
              <a:t>konstnärligt skapande och yttrandefrihet.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2200" dirty="0"/>
              <a:t>Att stärka delaktighet och samverkan är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2200" dirty="0"/>
              <a:t>avgörande.</a:t>
            </a:r>
            <a:endParaRPr lang="sv-SE" sz="2200" b="1" dirty="0">
              <a:cs typeface="Calibri" panose="020F0502020204030204"/>
            </a:endParaRPr>
          </a:p>
          <a:p>
            <a:pPr marL="0" indent="0">
              <a:buNone/>
            </a:pPr>
            <a:endParaRPr lang="sv-SE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88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867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642600" cy="52412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400" b="1" dirty="0">
                <a:solidFill>
                  <a:srgbClr val="000000"/>
                </a:solidFill>
                <a:ea typeface="+mn-lt"/>
                <a:cs typeface="+mn-lt"/>
              </a:rPr>
              <a:t>Regionala framtidsperspektiv</a:t>
            </a:r>
          </a:p>
          <a:p>
            <a:pPr marL="457200" lvl="1" indent="0">
              <a:buNone/>
            </a:pPr>
            <a:endParaRPr lang="sv-SE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sv-SE" dirty="0">
              <a:ea typeface="+mn-lt"/>
              <a:cs typeface="+mn-lt"/>
            </a:endParaRPr>
          </a:p>
          <a:p>
            <a:r>
              <a:rPr lang="sv-SE" sz="2400" dirty="0">
                <a:cs typeface="Calibri"/>
              </a:rPr>
              <a:t>Hållbar regional utveckling, </a:t>
            </a:r>
            <a:r>
              <a:rPr lang="sv-SE" sz="2400" dirty="0">
                <a:solidFill>
                  <a:srgbClr val="000000"/>
                </a:solidFill>
                <a:ea typeface="+mn-lt"/>
                <a:cs typeface="+mn-lt"/>
              </a:rPr>
              <a:t>Agenda 2030</a:t>
            </a:r>
            <a:endParaRPr lang="sv-SE" sz="2400" dirty="0">
              <a:cs typeface="Calibri"/>
            </a:endParaRPr>
          </a:p>
          <a:p>
            <a:r>
              <a:rPr lang="sv-SE" sz="2400" dirty="0">
                <a:solidFill>
                  <a:srgbClr val="000000"/>
                </a:solidFill>
                <a:ea typeface="+mn-lt"/>
                <a:cs typeface="+mn-lt"/>
              </a:rPr>
              <a:t>Regional utvecklingsstrategi </a:t>
            </a:r>
          </a:p>
          <a:p>
            <a:r>
              <a:rPr lang="sv-SE" sz="2400" dirty="0">
                <a:solidFill>
                  <a:srgbClr val="000000"/>
                </a:solidFill>
                <a:ea typeface="+mn-lt"/>
                <a:cs typeface="+mn-lt"/>
              </a:rPr>
              <a:t>Regional kulturplan och biblioteksplan</a:t>
            </a:r>
          </a:p>
          <a:p>
            <a:endParaRPr lang="sv-SE" sz="2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sv-SE" sz="2400" dirty="0">
                <a:solidFill>
                  <a:srgbClr val="000000"/>
                </a:solidFill>
                <a:ea typeface="+mn-lt"/>
                <a:cs typeface="+mn-lt"/>
              </a:rPr>
              <a:t>Samverkan för social hållbarhet </a:t>
            </a:r>
          </a:p>
          <a:p>
            <a:r>
              <a:rPr lang="sv-SE" sz="2400" dirty="0">
                <a:solidFill>
                  <a:srgbClr val="000000"/>
                </a:solidFill>
                <a:ea typeface="+mn-lt"/>
                <a:cs typeface="+mn-lt"/>
              </a:rPr>
              <a:t>Folkbildning, kompetensförsörjning</a:t>
            </a:r>
          </a:p>
          <a:p>
            <a:r>
              <a:rPr lang="sv-SE" sz="2400" dirty="0">
                <a:solidFill>
                  <a:srgbClr val="000000"/>
                </a:solidFill>
                <a:ea typeface="+mn-lt"/>
                <a:cs typeface="+mn-lt"/>
              </a:rPr>
              <a:t>Hållbar tillväxt och attraktivitet</a:t>
            </a:r>
          </a:p>
          <a:p>
            <a:r>
              <a:rPr lang="sv-SE" sz="2400" dirty="0">
                <a:solidFill>
                  <a:srgbClr val="000000"/>
                </a:solidFill>
                <a:ea typeface="+mn-lt"/>
                <a:cs typeface="+mn-lt"/>
              </a:rPr>
              <a:t>Kulturella och kreativa branscher </a:t>
            </a:r>
            <a:endParaRPr lang="sv-SE" sz="2400" dirty="0">
              <a:ea typeface="Calibri" panose="020F0502020204030204"/>
              <a:cs typeface="Calibri" panose="020F0502020204030204"/>
            </a:endParaRPr>
          </a:p>
          <a:p>
            <a:endParaRPr lang="sv-SE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28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0" y="1012380"/>
            <a:ext cx="7093839" cy="7093839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-629539"/>
            <a:ext cx="11455400" cy="70938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sv-SE" sz="800" b="1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2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4400" b="1" dirty="0">
                <a:solidFill>
                  <a:srgbClr val="000000"/>
                </a:solidFill>
              </a:rPr>
              <a:t>Västernorrlands kulturplan och biblioteksplan</a:t>
            </a:r>
          </a:p>
          <a:p>
            <a:pPr marL="0" indent="0">
              <a:buNone/>
            </a:pPr>
            <a:endParaRPr lang="sv-SE" sz="800" dirty="0">
              <a:solidFill>
                <a:srgbClr val="000000"/>
              </a:solidFill>
            </a:endParaRPr>
          </a:p>
          <a:p>
            <a:r>
              <a:rPr lang="sv-SE" sz="2400" i="0" u="none" strike="noStrike" baseline="0" dirty="0">
                <a:solidFill>
                  <a:srgbClr val="000000"/>
                </a:solidFill>
              </a:rPr>
              <a:t>Kulturen ska vara en oberoende kraft för långsiktig hållbar samhällsutveckling</a:t>
            </a:r>
          </a:p>
          <a:p>
            <a:endParaRPr lang="sv-SE" sz="800" dirty="0">
              <a:solidFill>
                <a:srgbClr val="000000"/>
              </a:solidFill>
            </a:endParaRPr>
          </a:p>
          <a:p>
            <a:r>
              <a:rPr lang="sv-SE" sz="2400" dirty="0">
                <a:solidFill>
                  <a:srgbClr val="000000"/>
                </a:solidFill>
              </a:rPr>
              <a:t>E</a:t>
            </a:r>
            <a:r>
              <a:rPr lang="sv-SE" sz="2400" b="0" i="0" u="none" strike="noStrike" baseline="0" dirty="0">
                <a:solidFill>
                  <a:srgbClr val="000000"/>
                </a:solidFill>
              </a:rPr>
              <a:t>n större mångfald röster tar plats i det offentliga samtalet, exempelvis genom arbetet för stärkt yttrandefrihet.</a:t>
            </a:r>
          </a:p>
          <a:p>
            <a:endParaRPr lang="sv-SE" sz="800" b="0" i="0" u="none" strike="noStrike" baseline="0" dirty="0">
              <a:solidFill>
                <a:srgbClr val="000000"/>
              </a:solidFill>
            </a:endParaRPr>
          </a:p>
          <a:p>
            <a:r>
              <a:rPr lang="sv-SE" sz="2400" dirty="0"/>
              <a:t>Fler människor läser, skriver, skapar och deltar </a:t>
            </a:r>
          </a:p>
          <a:p>
            <a:pPr marL="0" indent="0">
              <a:buNone/>
            </a:pPr>
            <a:r>
              <a:rPr lang="sv-SE" sz="2400" dirty="0"/>
              <a:t>   i samhällsutvecklingen utifrån sina förutsättningar. </a:t>
            </a:r>
          </a:p>
          <a:p>
            <a:endParaRPr lang="sv-SE" sz="800" dirty="0">
              <a:solidFill>
                <a:srgbClr val="000000"/>
              </a:solidFill>
            </a:endParaRPr>
          </a:p>
          <a:p>
            <a:r>
              <a:rPr lang="sv-SE" sz="2400" b="0" i="0" u="none" strike="noStrike" baseline="0" dirty="0">
                <a:solidFill>
                  <a:srgbClr val="000000"/>
                </a:solidFill>
              </a:rPr>
              <a:t>Regionbibliotek Västernorrland ska främja </a:t>
            </a:r>
          </a:p>
          <a:p>
            <a:pPr marL="0" indent="0">
              <a:buNone/>
            </a:pPr>
            <a:r>
              <a:rPr lang="sv-SE" sz="2400" b="0" i="0" u="none" strike="noStrike" baseline="0" dirty="0">
                <a:solidFill>
                  <a:srgbClr val="000000"/>
                </a:solidFill>
              </a:rPr>
              <a:t>   litteraturens ställning och intresset för bildning, </a:t>
            </a:r>
          </a:p>
          <a:p>
            <a:pPr marL="0" indent="0">
              <a:buNone/>
            </a:pPr>
            <a:r>
              <a:rPr lang="sv-SE" sz="2400" b="0" i="0" u="none" strike="noStrike" baseline="0" dirty="0">
                <a:solidFill>
                  <a:srgbClr val="000000"/>
                </a:solidFill>
              </a:rPr>
              <a:t>   upplysning, utbildning och forskning samt </a:t>
            </a:r>
          </a:p>
          <a:p>
            <a:pPr marL="0" indent="0">
              <a:buNone/>
            </a:pPr>
            <a:r>
              <a:rPr lang="sv-SE" sz="2400" b="0" i="0" u="none" strike="noStrike" baseline="0" dirty="0">
                <a:solidFill>
                  <a:srgbClr val="000000"/>
                </a:solidFill>
              </a:rPr>
              <a:t>   kulturell verksamhet i övrigt.</a:t>
            </a:r>
            <a:endParaRPr lang="sv-SE" sz="2400" dirty="0">
              <a:cs typeface="Calibri"/>
            </a:endParaRPr>
          </a:p>
          <a:p>
            <a:endParaRPr lang="sv-S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24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5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A68C69-B8C6-46DD-82EC-A7BADF35A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867" y="1546698"/>
            <a:ext cx="6418617" cy="641861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DBA50-FAEF-4CA1-ADCF-19774C8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4400" b="1" dirty="0"/>
              <a:t>Mittlitt – Regional arena och mötesplats</a:t>
            </a:r>
            <a:endParaRPr lang="sv-SE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sv-SE" dirty="0">
                <a:cs typeface="Calibri" panose="020F0502020204030204"/>
              </a:rPr>
              <a:t>Region Västernorrland    regionens kommuner    Mittuniversitetet</a:t>
            </a:r>
          </a:p>
          <a:p>
            <a:pPr marL="0" indent="0" algn="l">
              <a:buNone/>
            </a:pPr>
            <a:endParaRPr lang="sv-SE" sz="2000" dirty="0">
              <a:cs typeface="Calibri"/>
            </a:endParaRPr>
          </a:p>
          <a:p>
            <a:pPr marL="0" indent="0" algn="l">
              <a:buNone/>
            </a:pPr>
            <a:r>
              <a:rPr lang="sv-SE" dirty="0">
                <a:cs typeface="Calibri"/>
              </a:rPr>
              <a:t>  </a:t>
            </a:r>
          </a:p>
          <a:p>
            <a:pPr marL="0" indent="0" algn="l">
              <a:buNone/>
            </a:pPr>
            <a:r>
              <a:rPr lang="sv-SE" dirty="0">
                <a:cs typeface="Calibri"/>
              </a:rPr>
              <a:t>  Litteratur, kultur och bildning</a:t>
            </a:r>
          </a:p>
          <a:p>
            <a:pPr marL="0" indent="0" algn="l">
              <a:buNone/>
            </a:pPr>
            <a:r>
              <a:rPr lang="sv-SE" dirty="0">
                <a:cs typeface="Calibri"/>
              </a:rPr>
              <a:t>  Social och kulturell hållbarhet</a:t>
            </a:r>
          </a:p>
          <a:p>
            <a:pPr marL="0" indent="0" algn="l">
              <a:buNone/>
            </a:pPr>
            <a:r>
              <a:rPr lang="sv-SE" dirty="0">
                <a:cs typeface="Calibri"/>
              </a:rPr>
              <a:t>  Samarbete och stärkta strukturer</a:t>
            </a:r>
          </a:p>
          <a:p>
            <a:pPr marL="0" indent="0" algn="l">
              <a:buNone/>
            </a:pPr>
            <a:r>
              <a:rPr lang="sv-SE" dirty="0">
                <a:cs typeface="Calibri"/>
              </a:rPr>
              <a:t>  Demokrati och yttrandefrihet</a:t>
            </a:r>
          </a:p>
          <a:p>
            <a:pPr marL="0" indent="0" algn="l">
              <a:buNone/>
            </a:pPr>
            <a:r>
              <a:rPr lang="sv-SE" dirty="0">
                <a:cs typeface="Calibri"/>
              </a:rPr>
              <a:t>  Delaktighet och tillgänglighet</a:t>
            </a:r>
          </a:p>
          <a:p>
            <a:pPr algn="l"/>
            <a:endParaRPr lang="sv-SE" dirty="0">
              <a:cs typeface="Calibri"/>
            </a:endParaRPr>
          </a:p>
          <a:p>
            <a:pPr algn="l"/>
            <a:endParaRPr lang="sv-SE" sz="2000" dirty="0">
              <a:cs typeface="Calibri"/>
            </a:endParaRPr>
          </a:p>
          <a:p>
            <a:pPr algn="l"/>
            <a:endParaRPr lang="sv-SE" sz="2000" dirty="0">
              <a:cs typeface="Calibri"/>
            </a:endParaRPr>
          </a:p>
          <a:p>
            <a:pPr marL="0" indent="0">
              <a:buNone/>
            </a:pPr>
            <a:endParaRPr lang="sv-SE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12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37CF7C3-56CC-4A9F-B24F-32B005A76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649" y="0"/>
            <a:ext cx="9654702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DF55044-3DBF-491B-ADA5-310266F72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49" y="790281"/>
            <a:ext cx="1121761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2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5389207-926F-4C74-ED23-725003BD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sv-SE" sz="4800" b="1" dirty="0">
                <a:solidFill>
                  <a:schemeClr val="bg1"/>
                </a:solidFill>
              </a:rPr>
              <a:t>Mittlitt Timrå 2024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D1BE49-2719-5595-F422-92596762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tshållare för innehåll 4" descr="En bild som visar Människoansikte, leende, kvinna, text&#10;&#10;Automatiskt genererad beskrivning">
            <a:extLst>
              <a:ext uri="{FF2B5EF4-FFF2-40B4-BE49-F238E27FC236}">
                <a16:creationId xmlns:a16="http://schemas.microsoft.com/office/drawing/2014/main" id="{5CF0180A-ACB3-6A94-C651-DB4C99A05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1bc5f9-f4f7-4ae9-b112-7f10d5a88e78">
      <Terms xmlns="http://schemas.microsoft.com/office/infopath/2007/PartnerControls"/>
    </lcf76f155ced4ddcb4097134ff3c332f>
    <TaxCatchAll xmlns="3e6dd9f9-2376-4f83-b0dc-21a3199f9a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1D86D1D60B64DBA98B6A8F856D48C" ma:contentTypeVersion="16" ma:contentTypeDescription="Create a new document." ma:contentTypeScope="" ma:versionID="c1decb977f9d329ec1388790463e7ebc">
  <xsd:schema xmlns:xsd="http://www.w3.org/2001/XMLSchema" xmlns:xs="http://www.w3.org/2001/XMLSchema" xmlns:p="http://schemas.microsoft.com/office/2006/metadata/properties" xmlns:ns2="6d1bc5f9-f4f7-4ae9-b112-7f10d5a88e78" xmlns:ns3="3e6dd9f9-2376-4f83-b0dc-21a3199f9a45" targetNamespace="http://schemas.microsoft.com/office/2006/metadata/properties" ma:root="true" ma:fieldsID="0fb05193e2db5ccc3adc2b0784dfe795" ns2:_="" ns3:_="">
    <xsd:import namespace="6d1bc5f9-f4f7-4ae9-b112-7f10d5a88e78"/>
    <xsd:import namespace="3e6dd9f9-2376-4f83-b0dc-21a3199f9a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bc5f9-f4f7-4ae9-b112-7f10d5a88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4ca709-da15-4bed-8133-7351f844c2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dd9f9-2376-4f83-b0dc-21a3199f9a4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b27bfc-fa75-4847-8b48-ed7b4f8152dd}" ma:internalName="TaxCatchAll" ma:showField="CatchAllData" ma:web="3e6dd9f9-2376-4f83-b0dc-21a3199f9a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56827-3EDB-448D-8950-3E91EC78EB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20EE4F-4E4A-4B31-AF27-729837C1A11B}">
  <ds:schemaRefs>
    <ds:schemaRef ds:uri="http://schemas.microsoft.com/office/2006/metadata/properties"/>
    <ds:schemaRef ds:uri="http://purl.org/dc/elements/1.1/"/>
    <ds:schemaRef ds:uri="6d1bc5f9-f4f7-4ae9-b112-7f10d5a88e7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3e6dd9f9-2376-4f83-b0dc-21a3199f9a4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B19EE4-2C48-4158-9059-B1DA5A59DCE4}">
  <ds:schemaRefs>
    <ds:schemaRef ds:uri="3e6dd9f9-2376-4f83-b0dc-21a3199f9a45"/>
    <ds:schemaRef ds:uri="6d1bc5f9-f4f7-4ae9-b112-7f10d5a88e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70269</TotalTime>
  <Words>1557</Words>
  <Application>Microsoft Office PowerPoint</Application>
  <PresentationFormat>Bredbild</PresentationFormat>
  <Paragraphs>386</Paragraphs>
  <Slides>30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Office-tema</vt:lpstr>
      <vt:lpstr>PowerPoint-presentation</vt:lpstr>
      <vt:lpstr>Litteratur Västernorrland   Region Västernorrland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Mittlitt Timrå 2024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Inaktuella bilagor</vt:lpstr>
      <vt:lpstr>Inför Mittlitt Timrå 2024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Dahlbäck</dc:creator>
  <cp:lastModifiedBy>Cecilia Dahlbäck</cp:lastModifiedBy>
  <cp:revision>54</cp:revision>
  <dcterms:created xsi:type="dcterms:W3CDTF">2013-07-15T20:26:40Z</dcterms:created>
  <dcterms:modified xsi:type="dcterms:W3CDTF">2024-09-27T07:08:52Z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0x0101001031D86D1D60B64DBA98B6A8F856D48C</vt:lpwstr>
  </property>
  <property fmtid="{D5CDD505-2E9C-101B-9397-08002B2CF9AE}" pid="3" name="MediaServiceImageTags">
    <vt:lpwstr/>
  </property>
</Properties>
</file>